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8.xml" ContentType="application/vnd.openxmlformats-officedocument.presentationml.notesSlide+xml"/>
  <Override PartName="/ppt/charts/chart16.xml" ContentType="application/vnd.openxmlformats-officedocument.drawingml.chart+xml"/>
  <Override PartName="/ppt/notesSlides/notesSlide19.xml" ContentType="application/vnd.openxmlformats-officedocument.presentationml.notesSlide+xml"/>
  <Override PartName="/ppt/charts/chart17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0.xml" ContentType="application/vnd.openxmlformats-officedocument.presentationml.notesSlide+xml"/>
  <Override PartName="/ppt/charts/chart18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9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21.xml" ContentType="application/vnd.openxmlformats-officedocument.presentationml.notesSlide+xml"/>
  <Override PartName="/ppt/charts/chart20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21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24.xml" ContentType="application/vnd.openxmlformats-officedocument.presentationml.notesSlide+xml"/>
  <Override PartName="/ppt/charts/chart22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25.xml" ContentType="application/vnd.openxmlformats-officedocument.presentationml.notesSlide+xml"/>
  <Override PartName="/ppt/charts/chart23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26.xml" ContentType="application/vnd.openxmlformats-officedocument.presentationml.notesSlide+xml"/>
  <Override PartName="/ppt/charts/chart24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27.xml" ContentType="application/vnd.openxmlformats-officedocument.presentationml.notesSlide+xml"/>
  <Override PartName="/ppt/charts/chart25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28.xml" ContentType="application/vnd.openxmlformats-officedocument.presentationml.notesSlide+xml"/>
  <Override PartName="/ppt/charts/chart26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29.xml" ContentType="application/vnd.openxmlformats-officedocument.presentationml.notesSlide+xml"/>
  <Override PartName="/ppt/charts/chart27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30.xml" ContentType="application/vnd.openxmlformats-officedocument.presentationml.notesSlide+xml"/>
  <Override PartName="/ppt/charts/chart28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31.xml" ContentType="application/vnd.openxmlformats-officedocument.presentationml.notesSlide+xml"/>
  <Override PartName="/ppt/charts/chart29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32.xml" ContentType="application/vnd.openxmlformats-officedocument.presentationml.notesSlide+xml"/>
  <Override PartName="/ppt/charts/chart30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33.xml" ContentType="application/vnd.openxmlformats-officedocument.presentationml.notesSlide+xml"/>
  <Override PartName="/ppt/charts/chart31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3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5"/>
  </p:notesMasterIdLst>
  <p:sldIdLst>
    <p:sldId id="282" r:id="rId2"/>
    <p:sldId id="316" r:id="rId3"/>
    <p:sldId id="256" r:id="rId4"/>
    <p:sldId id="309" r:id="rId5"/>
    <p:sldId id="319" r:id="rId6"/>
    <p:sldId id="320" r:id="rId7"/>
    <p:sldId id="262" r:id="rId8"/>
    <p:sldId id="321" r:id="rId9"/>
    <p:sldId id="322" r:id="rId10"/>
    <p:sldId id="263" r:id="rId11"/>
    <p:sldId id="310" r:id="rId12"/>
    <p:sldId id="289" r:id="rId13"/>
    <p:sldId id="311" r:id="rId14"/>
    <p:sldId id="323" r:id="rId15"/>
    <p:sldId id="324" r:id="rId16"/>
    <p:sldId id="325" r:id="rId17"/>
    <p:sldId id="265" r:id="rId18"/>
    <p:sldId id="266" r:id="rId19"/>
    <p:sldId id="318" r:id="rId20"/>
    <p:sldId id="326" r:id="rId21"/>
    <p:sldId id="327" r:id="rId22"/>
    <p:sldId id="328" r:id="rId23"/>
    <p:sldId id="332" r:id="rId24"/>
    <p:sldId id="333" r:id="rId25"/>
    <p:sldId id="334" r:id="rId26"/>
    <p:sldId id="335" r:id="rId27"/>
    <p:sldId id="336" r:id="rId28"/>
    <p:sldId id="337" r:id="rId29"/>
    <p:sldId id="338" r:id="rId30"/>
    <p:sldId id="339" r:id="rId31"/>
    <p:sldId id="340" r:id="rId32"/>
    <p:sldId id="341" r:id="rId33"/>
    <p:sldId id="330" r:id="rId34"/>
  </p:sldIdLst>
  <p:sldSz cx="6840538" cy="6840538"/>
  <p:notesSz cx="6858000" cy="9144000"/>
  <p:defaultTextStyle>
    <a:defPPr>
      <a:defRPr lang="es-PE"/>
    </a:defPPr>
    <a:lvl1pPr marL="0" algn="l" defTabSz="781721" rtl="0" eaLnBrk="1" latinLnBrk="0" hangingPunct="1">
      <a:defRPr sz="1539" kern="1200">
        <a:solidFill>
          <a:schemeClr val="tx1"/>
        </a:solidFill>
        <a:latin typeface="+mn-lt"/>
        <a:ea typeface="+mn-ea"/>
        <a:cs typeface="+mn-cs"/>
      </a:defRPr>
    </a:lvl1pPr>
    <a:lvl2pPr marL="390860" algn="l" defTabSz="781721" rtl="0" eaLnBrk="1" latinLnBrk="0" hangingPunct="1">
      <a:defRPr sz="1539" kern="1200">
        <a:solidFill>
          <a:schemeClr val="tx1"/>
        </a:solidFill>
        <a:latin typeface="+mn-lt"/>
        <a:ea typeface="+mn-ea"/>
        <a:cs typeface="+mn-cs"/>
      </a:defRPr>
    </a:lvl2pPr>
    <a:lvl3pPr marL="781721" algn="l" defTabSz="781721" rtl="0" eaLnBrk="1" latinLnBrk="0" hangingPunct="1">
      <a:defRPr sz="1539" kern="1200">
        <a:solidFill>
          <a:schemeClr val="tx1"/>
        </a:solidFill>
        <a:latin typeface="+mn-lt"/>
        <a:ea typeface="+mn-ea"/>
        <a:cs typeface="+mn-cs"/>
      </a:defRPr>
    </a:lvl3pPr>
    <a:lvl4pPr marL="1172581" algn="l" defTabSz="781721" rtl="0" eaLnBrk="1" latinLnBrk="0" hangingPunct="1">
      <a:defRPr sz="1539" kern="1200">
        <a:solidFill>
          <a:schemeClr val="tx1"/>
        </a:solidFill>
        <a:latin typeface="+mn-lt"/>
        <a:ea typeface="+mn-ea"/>
        <a:cs typeface="+mn-cs"/>
      </a:defRPr>
    </a:lvl4pPr>
    <a:lvl5pPr marL="1563441" algn="l" defTabSz="781721" rtl="0" eaLnBrk="1" latinLnBrk="0" hangingPunct="1">
      <a:defRPr sz="1539" kern="1200">
        <a:solidFill>
          <a:schemeClr val="tx1"/>
        </a:solidFill>
        <a:latin typeface="+mn-lt"/>
        <a:ea typeface="+mn-ea"/>
        <a:cs typeface="+mn-cs"/>
      </a:defRPr>
    </a:lvl5pPr>
    <a:lvl6pPr marL="1954301" algn="l" defTabSz="781721" rtl="0" eaLnBrk="1" latinLnBrk="0" hangingPunct="1">
      <a:defRPr sz="1539" kern="1200">
        <a:solidFill>
          <a:schemeClr val="tx1"/>
        </a:solidFill>
        <a:latin typeface="+mn-lt"/>
        <a:ea typeface="+mn-ea"/>
        <a:cs typeface="+mn-cs"/>
      </a:defRPr>
    </a:lvl6pPr>
    <a:lvl7pPr marL="2345162" algn="l" defTabSz="781721" rtl="0" eaLnBrk="1" latinLnBrk="0" hangingPunct="1">
      <a:defRPr sz="1539" kern="1200">
        <a:solidFill>
          <a:schemeClr val="tx1"/>
        </a:solidFill>
        <a:latin typeface="+mn-lt"/>
        <a:ea typeface="+mn-ea"/>
        <a:cs typeface="+mn-cs"/>
      </a:defRPr>
    </a:lvl7pPr>
    <a:lvl8pPr marL="2736022" algn="l" defTabSz="781721" rtl="0" eaLnBrk="1" latinLnBrk="0" hangingPunct="1">
      <a:defRPr sz="1539" kern="1200">
        <a:solidFill>
          <a:schemeClr val="tx1"/>
        </a:solidFill>
        <a:latin typeface="+mn-lt"/>
        <a:ea typeface="+mn-ea"/>
        <a:cs typeface="+mn-cs"/>
      </a:defRPr>
    </a:lvl8pPr>
    <a:lvl9pPr marL="3126882" algn="l" defTabSz="781721" rtl="0" eaLnBrk="1" latinLnBrk="0" hangingPunct="1">
      <a:defRPr sz="153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rtículo" id="{A9D826B1-36DA-41F6-8E44-1AF89CAF9AC9}">
          <p14:sldIdLst>
            <p14:sldId id="282"/>
          </p14:sldIdLst>
        </p14:section>
        <p14:section name="Ejecutivo" id="{6AD237B3-D41B-450C-9177-40ED398CFE39}">
          <p14:sldIdLst>
            <p14:sldId id="316"/>
            <p14:sldId id="256"/>
            <p14:sldId id="309"/>
            <p14:sldId id="319"/>
            <p14:sldId id="320"/>
            <p14:sldId id="262"/>
            <p14:sldId id="321"/>
            <p14:sldId id="322"/>
            <p14:sldId id="263"/>
            <p14:sldId id="310"/>
            <p14:sldId id="289"/>
            <p14:sldId id="311"/>
          </p14:sldIdLst>
        </p14:section>
        <p14:section name="Vizcarra y CONIRSA" id="{D8B8F633-23AC-4267-A4EE-2A0CC8F7F3EB}">
          <p14:sldIdLst>
            <p14:sldId id="323"/>
            <p14:sldId id="324"/>
            <p14:sldId id="325"/>
          </p14:sldIdLst>
        </p14:section>
        <p14:section name="Aprobación de autoridades" id="{31DD8FCE-0ED3-4005-9E1B-C707764B65CD}">
          <p14:sldIdLst>
            <p14:sldId id="265"/>
            <p14:sldId id="266"/>
            <p14:sldId id="318"/>
            <p14:sldId id="326"/>
            <p14:sldId id="327"/>
            <p14:sldId id="328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3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F2B"/>
    <a:srgbClr val="0099B9"/>
    <a:srgbClr val="CCC4A3"/>
    <a:srgbClr val="74B190"/>
    <a:srgbClr val="008139"/>
    <a:srgbClr val="CCC1A1"/>
    <a:srgbClr val="65847D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87636" autoAdjust="0"/>
  </p:normalViewPr>
  <p:slideViewPr>
    <p:cSldViewPr snapToGrid="0">
      <p:cViewPr>
        <p:scale>
          <a:sx n="66" d="100"/>
          <a:sy n="66" d="100"/>
        </p:scale>
        <p:origin x="2016" y="-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4.xml.rels><?xml version="1.0" encoding="UTF-8" standalone="yes"?>
<Relationships xmlns="http://schemas.openxmlformats.org/package/2006/relationships"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1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2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8.xml.rels><?xml version="1.0" encoding="UTF-8" standalone="yes"?>
<Relationships xmlns="http://schemas.openxmlformats.org/package/2006/relationships"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9.xml.rels><?xml version="1.0" encoding="UTF-8" standalone="yes"?>
<Relationships xmlns="http://schemas.openxmlformats.org/package/2006/relationships"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1.xml.rels><?xml version="1.0" encoding="UTF-8" standalone="yes"?>
<Relationships xmlns="http://schemas.openxmlformats.org/package/2006/relationships"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4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5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6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7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8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9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0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1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2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1.xml.rels><?xml version="1.0" encoding="UTF-8" standalone="yes"?>
<Relationships xmlns="http://schemas.openxmlformats.org/package/2006/relationships"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4690314379189542"/>
          <c:y val="9.1376294464788121E-2"/>
          <c:w val="0.33860279074682798"/>
          <c:h val="0.80867520696857598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explosion val="7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61B-44CB-BCD1-1C9B650A6E00}"/>
              </c:ext>
            </c:extLst>
          </c:dPt>
          <c:dPt>
            <c:idx val="1"/>
            <c:bubble3D val="0"/>
            <c:explosion val="12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61B-44CB-BCD1-1C9B650A6E00}"/>
              </c:ext>
            </c:extLst>
          </c:dPt>
          <c:dPt>
            <c:idx val="2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61B-44CB-BCD1-1C9B650A6E0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61B-44CB-BCD1-1C9B650A6E00}"/>
              </c:ext>
            </c:extLst>
          </c:dPt>
          <c:dLbls>
            <c:dLbl>
              <c:idx val="0"/>
              <c:layout>
                <c:manualLayout>
                  <c:x val="0.13982739654132692"/>
                  <c:y val="-6.321951161225661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bg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defRPr>
                    </a:pPr>
                    <a:fld id="{5F2D213E-CDD4-4043-8F09-B7DA68B1632C}" type="PERCENTAGE">
                      <a:rPr lang="en-US" sz="2800" b="1" baseline="0" smtClean="0">
                        <a:solidFill>
                          <a:schemeClr val="bg1"/>
                        </a:solidFill>
                        <a:latin typeface="Corbel" panose="020B0503020204020204" pitchFamily="34" charset="0"/>
                      </a:rPr>
                      <a:pPr>
                        <a:defRPr sz="2800" b="1">
                          <a:solidFill>
                            <a:schemeClr val="bg1"/>
                          </a:solidFill>
                          <a:latin typeface="Corbel" panose="020B0503020204020204" pitchFamily="34" charset="0"/>
                        </a:defRPr>
                      </a:pPr>
                      <a:t>[PORCENTAJE]</a:t>
                    </a:fld>
                    <a:endParaRPr lang="es-P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Corbel" panose="020B0503020204020204" pitchFamily="34" charset="0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61B-44CB-BCD1-1C9B650A6E00}"/>
                </c:ext>
              </c:extLst>
            </c:dLbl>
            <c:dLbl>
              <c:idx val="1"/>
              <c:layout>
                <c:manualLayout>
                  <c:x val="-0.11373424419948455"/>
                  <c:y val="0.1346418343366719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bg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defRPr>
                    </a:pPr>
                    <a:fld id="{BA5EF669-BC5F-41DC-865E-EEC9DDF39ACC}" type="PERCENTAGE">
                      <a:rPr lang="en-US" sz="1800" b="1" baseline="0" smtClean="0">
                        <a:solidFill>
                          <a:schemeClr val="bg1"/>
                        </a:solidFill>
                      </a:rPr>
                      <a:pPr>
                        <a:defRPr sz="1800" b="1">
                          <a:solidFill>
                            <a:schemeClr val="bg1"/>
                          </a:solidFill>
                          <a:latin typeface="Corbel" panose="020B0503020204020204" pitchFamily="34" charset="0"/>
                        </a:defRPr>
                      </a:pPr>
                      <a:t>[PORCENTAJE]</a:t>
                    </a:fld>
                    <a:endParaRPr lang="es-P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Corbel" panose="020B0503020204020204" pitchFamily="34" charset="0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61B-44CB-BCD1-1C9B650A6E00}"/>
                </c:ext>
              </c:extLst>
            </c:dLbl>
            <c:dLbl>
              <c:idx val="2"/>
              <c:layout>
                <c:manualLayout>
                  <c:x val="-5.9106257483625087E-2"/>
                  <c:y val="-0.127547695749192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defRPr>
                    </a:pPr>
                    <a:fld id="{146AACDD-8AA7-418D-B627-68BB848540E5}" type="PERCENTAGE">
                      <a:rPr lang="en-US" sz="1400" b="1" baseline="0" smtClean="0">
                        <a:solidFill>
                          <a:schemeClr val="tx1"/>
                        </a:solidFill>
                      </a:rPr>
                      <a:pPr>
                        <a:defRPr sz="1400" b="1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pPr>
                      <a:t>[PORCENTAJE]</a:t>
                    </a:fld>
                    <a:endParaRPr lang="es-P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Corbel" panose="020B0503020204020204" pitchFamily="34" charset="0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61B-44CB-BCD1-1C9B650A6E00}"/>
                </c:ext>
              </c:extLst>
            </c:dLbl>
            <c:dLbl>
              <c:idx val="3"/>
              <c:layout>
                <c:manualLayout>
                  <c:x val="-0.17425818035284199"/>
                  <c:y val="-4.9875283002072397E-2"/>
                </c:manualLayout>
              </c:layout>
              <c:tx>
                <c:rich>
                  <a:bodyPr/>
                  <a:lstStyle/>
                  <a:p>
                    <a:fld id="{43C88FFC-B9D6-4692-86F5-E14ABF44126C}" type="VALUE">
                      <a:rPr lang="en-US" sz="1200" b="1" smtClean="0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es-PE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61B-44CB-BCD1-1C9B650A6E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s-PE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Aprueba</c:v>
                </c:pt>
                <c:pt idx="1">
                  <c:v>Desaprueba</c:v>
                </c:pt>
                <c:pt idx="2">
                  <c:v>NS/NP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0.6</c:v>
                </c:pt>
                <c:pt idx="1">
                  <c:v>0.28999999999999998</c:v>
                </c:pt>
                <c:pt idx="2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61B-44CB-BCD1-1C9B650A6E00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15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20034548497366286"/>
          <c:y val="0.13520171822904287"/>
          <c:w val="0.29052001744803385"/>
          <c:h val="0.715482966001989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Corbel" panose="020B0503020204020204" pitchFamily="34" charset="0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051934043286723E-2"/>
          <c:y val="6.2659547489523029E-2"/>
          <c:w val="0.97494806595671324"/>
          <c:h val="0.531460848966150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EB0-4FB5-B544-68EA6F214F4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EB0-4FB5-B544-68EA6F214F4C}"/>
              </c:ext>
            </c:extLst>
          </c:dPt>
          <c:dPt>
            <c:idx val="3"/>
            <c:invertIfNegative val="0"/>
            <c:bubble3D val="0"/>
            <c:spPr>
              <a:solidFill>
                <a:srgbClr val="26428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EB0-4FB5-B544-68EA6F214F4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Mejor</c:v>
                </c:pt>
                <c:pt idx="1">
                  <c:v>Igual</c:v>
                </c:pt>
                <c:pt idx="2">
                  <c:v>Peor</c:v>
                </c:pt>
                <c:pt idx="3">
                  <c:v>NS/NP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0.25</c:v>
                </c:pt>
                <c:pt idx="1">
                  <c:v>0.42</c:v>
                </c:pt>
                <c:pt idx="2">
                  <c:v>0.31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B0-4FB5-B544-68EA6F214F4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592847311"/>
        <c:axId val="1592850223"/>
      </c:barChart>
      <c:catAx>
        <c:axId val="1592847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s-PE"/>
          </a:p>
        </c:txPr>
        <c:crossAx val="1592850223"/>
        <c:crosses val="autoZero"/>
        <c:auto val="1"/>
        <c:lblAlgn val="ctr"/>
        <c:lblOffset val="100"/>
        <c:noMultiLvlLbl val="0"/>
      </c:catAx>
      <c:valAx>
        <c:axId val="1592850223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5928473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051934043286723E-2"/>
          <c:y val="6.2659547489523029E-2"/>
          <c:w val="0.97494806595671324"/>
          <c:h val="0.531460848966150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D79-457B-90B5-CEBDF82AC1D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D79-457B-90B5-CEBDF82AC1D1}"/>
              </c:ext>
            </c:extLst>
          </c:dPt>
          <c:dPt>
            <c:idx val="3"/>
            <c:invertIfNegative val="0"/>
            <c:bubble3D val="0"/>
            <c:spPr>
              <a:solidFill>
                <a:srgbClr val="26428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D79-457B-90B5-CEBDF82AC1D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Mejor</c:v>
                </c:pt>
                <c:pt idx="1">
                  <c:v>Igual</c:v>
                </c:pt>
                <c:pt idx="2">
                  <c:v>Peor</c:v>
                </c:pt>
                <c:pt idx="3">
                  <c:v>NS/NP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0.37</c:v>
                </c:pt>
                <c:pt idx="1">
                  <c:v>0.35</c:v>
                </c:pt>
                <c:pt idx="2">
                  <c:v>0.19</c:v>
                </c:pt>
                <c:pt idx="3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79-457B-90B5-CEBDF82AC1D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592847311"/>
        <c:axId val="1592850223"/>
      </c:barChart>
      <c:catAx>
        <c:axId val="1592847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s-PE"/>
          </a:p>
        </c:txPr>
        <c:crossAx val="1592850223"/>
        <c:crosses val="autoZero"/>
        <c:auto val="1"/>
        <c:lblAlgn val="ctr"/>
        <c:lblOffset val="100"/>
        <c:noMultiLvlLbl val="0"/>
      </c:catAx>
      <c:valAx>
        <c:axId val="1592850223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5928473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6024604641871398"/>
          <c:y val="6.6429805363954292E-2"/>
          <c:w val="0.33139934816535277"/>
          <c:h val="0.93357019463604574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Hoja1!$D$1</c:f>
              <c:strCache>
                <c:ptCount val="1"/>
                <c:pt idx="0">
                  <c:v>Ene-19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Museo Sans 100" panose="02000000000000000000" pitchFamily="50" charset="0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NS/NP</c:v>
                </c:pt>
                <c:pt idx="1">
                  <c:v>No amerita investigarse</c:v>
                </c:pt>
                <c:pt idx="2">
                  <c:v>Debe ser investigado</c:v>
                </c:pt>
              </c:strCache>
            </c:strRef>
          </c:cat>
          <c:val>
            <c:numRef>
              <c:f>Hoja1!$D$2:$D$4</c:f>
              <c:numCache>
                <c:formatCode>0%</c:formatCode>
                <c:ptCount val="3"/>
                <c:pt idx="0">
                  <c:v>0.08</c:v>
                </c:pt>
                <c:pt idx="1">
                  <c:v>0.19</c:v>
                </c:pt>
                <c:pt idx="2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D66-488E-9B56-2D7A942D68B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7413768"/>
        <c:axId val="77414160"/>
      </c:barChart>
      <c:catAx>
        <c:axId val="77413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Museo Sans 100" panose="02000000000000000000" pitchFamily="50" charset="0"/>
                <a:ea typeface="+mn-ea"/>
                <a:cs typeface="+mn-cs"/>
              </a:defRPr>
            </a:pPr>
            <a:endParaRPr lang="es-PE"/>
          </a:p>
        </c:txPr>
        <c:crossAx val="77414160"/>
        <c:crosses val="autoZero"/>
        <c:auto val="1"/>
        <c:lblAlgn val="ctr"/>
        <c:lblOffset val="100"/>
        <c:noMultiLvlLbl val="0"/>
      </c:catAx>
      <c:valAx>
        <c:axId val="7741416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77413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Museo Sans 100" panose="02000000000000000000" pitchFamily="50" charset="0"/>
        </a:defRPr>
      </a:pPr>
      <a:endParaRPr lang="es-PE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955954387369156"/>
          <c:y val="0.37474299892292107"/>
          <c:w val="0.35640438840256211"/>
          <c:h val="0.48609727639721073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explosion val="7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515-4FA4-A800-AE5B7D629D69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515-4FA4-A800-AE5B7D629D6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515-4FA4-A800-AE5B7D629D6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515-4FA4-A800-AE5B7D629D69}"/>
              </c:ext>
            </c:extLst>
          </c:dPt>
          <c:dLbls>
            <c:dLbl>
              <c:idx val="0"/>
              <c:layout>
                <c:manualLayout>
                  <c:x val="5.5095424209566238E-3"/>
                  <c:y val="-0.1121584103390364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Corbel" panose="020B0503020204020204" pitchFamily="34" charset="0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515-4FA4-A800-AE5B7D629D69}"/>
                </c:ext>
              </c:extLst>
            </c:dLbl>
            <c:dLbl>
              <c:idx val="1"/>
              <c:layout>
                <c:manualLayout>
                  <c:x val="0.10872106520679639"/>
                  <c:y val="-4.33883159334163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Corbel" panose="020B0503020204020204" pitchFamily="34" charset="0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515-4FA4-A800-AE5B7D629D69}"/>
                </c:ext>
              </c:extLst>
            </c:dLbl>
            <c:dLbl>
              <c:idx val="2"/>
              <c:layout>
                <c:manualLayout>
                  <c:x val="-0.12374577397114736"/>
                  <c:y val="0.1907595593916894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Corbel" panose="020B0503020204020204" pitchFamily="34" charset="0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515-4FA4-A800-AE5B7D629D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Cuando era gobernador de Moquegua</c:v>
                </c:pt>
                <c:pt idx="1">
                  <c:v>Cuando trabajaba en la empresa privada</c:v>
                </c:pt>
                <c:pt idx="2">
                  <c:v>NS/NP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0.159</c:v>
                </c:pt>
                <c:pt idx="1">
                  <c:v>0.23200000000000001</c:v>
                </c:pt>
                <c:pt idx="2">
                  <c:v>0.60899999999999999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515-4FA4-A800-AE5B7D629D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5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1.1931133871079871E-2"/>
          <c:y val="9.3900114832040527E-2"/>
          <c:w val="0.74122968883452656"/>
          <c:h val="0.22392389049630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Corbel" panose="020B0503020204020204" pitchFamily="34" charset="0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358120876302785E-3"/>
          <c:y val="2.7939827457301784E-2"/>
          <c:w val="0.97886986437220069"/>
          <c:h val="0.624572019194014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Hoja1!$A$2:$A$16</c:f>
              <c:strCache>
                <c:ptCount val="4"/>
                <c:pt idx="0">
                  <c:v>CONIRSA</c:v>
                </c:pt>
                <c:pt idx="1">
                  <c:v>Odebrecht</c:v>
                </c:pt>
                <c:pt idx="2">
                  <c:v>Graña y Montero</c:v>
                </c:pt>
                <c:pt idx="3">
                  <c:v>NS/NP</c:v>
                </c:pt>
              </c:strCache>
            </c:strRef>
          </c:cat>
          <c:val>
            <c:numRef>
              <c:f>Hoja1!$B$2:$B$16</c:f>
              <c:numCache>
                <c:formatCode>0%</c:formatCode>
                <c:ptCount val="4"/>
                <c:pt idx="0">
                  <c:v>0.17</c:v>
                </c:pt>
                <c:pt idx="1">
                  <c:v>0.13300000000000001</c:v>
                </c:pt>
                <c:pt idx="2">
                  <c:v>7.0000000000000007E-2</c:v>
                </c:pt>
                <c:pt idx="3">
                  <c:v>0.67200000000000004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57-410E-8BAA-4980466780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70091888"/>
        <c:axId val="570095808"/>
      </c:barChart>
      <c:catAx>
        <c:axId val="570091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s-PE"/>
          </a:p>
        </c:txPr>
        <c:crossAx val="570095808"/>
        <c:crosses val="autoZero"/>
        <c:auto val="0"/>
        <c:lblAlgn val="ctr"/>
        <c:lblOffset val="100"/>
        <c:noMultiLvlLbl val="1"/>
      </c:catAx>
      <c:valAx>
        <c:axId val="57009580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70091888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4050741802117752"/>
          <c:y val="9.1376294464788121E-2"/>
          <c:w val="0.33860279074682798"/>
          <c:h val="0.80867520696857598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explosion val="7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C53-4E19-8665-2856EDC0CF3F}"/>
              </c:ext>
            </c:extLst>
          </c:dPt>
          <c:dPt>
            <c:idx val="1"/>
            <c:bubble3D val="0"/>
            <c:explosion val="12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C53-4E19-8665-2856EDC0CF3F}"/>
              </c:ext>
            </c:extLst>
          </c:dPt>
          <c:dPt>
            <c:idx val="2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C53-4E19-8665-2856EDC0CF3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C53-4E19-8665-2856EDC0CF3F}"/>
              </c:ext>
            </c:extLst>
          </c:dPt>
          <c:dLbls>
            <c:dLbl>
              <c:idx val="0"/>
              <c:layout>
                <c:manualLayout>
                  <c:x val="-3.8945436661377883E-2"/>
                  <c:y val="-0.1390940208070264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bg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defRPr>
                    </a:pPr>
                    <a:fld id="{5F2D213E-CDD4-4043-8F09-B7DA68B1632C}" type="PERCENTAGE">
                      <a:rPr lang="en-US" sz="1800" b="1" baseline="0" smtClean="0">
                        <a:solidFill>
                          <a:schemeClr val="bg1"/>
                        </a:solidFill>
                        <a:latin typeface="Corbel" panose="020B0503020204020204" pitchFamily="34" charset="0"/>
                      </a:rPr>
                      <a:pPr>
                        <a:defRPr sz="1800" b="1">
                          <a:solidFill>
                            <a:schemeClr val="bg1"/>
                          </a:solidFill>
                          <a:latin typeface="Corbel" panose="020B0503020204020204" pitchFamily="34" charset="0"/>
                        </a:defRPr>
                      </a:pPr>
                      <a:t>[PORCENTAJE]</a:t>
                    </a:fld>
                    <a:endParaRPr lang="es-P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Corbel" panose="020B0503020204020204" pitchFamily="34" charset="0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C53-4E19-8665-2856EDC0CF3F}"/>
                </c:ext>
              </c:extLst>
            </c:dLbl>
            <c:dLbl>
              <c:idx val="1"/>
              <c:layout>
                <c:manualLayout>
                  <c:x val="0.10255881325563969"/>
                  <c:y val="0.1996771279321891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bg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defRPr>
                    </a:pPr>
                    <a:fld id="{BA5EF669-BC5F-41DC-865E-EEC9DDF39ACC}" type="PERCENTAGE">
                      <a:rPr lang="en-US" sz="2800" b="1" baseline="0" smtClean="0">
                        <a:solidFill>
                          <a:schemeClr val="bg1"/>
                        </a:solidFill>
                      </a:rPr>
                      <a:pPr>
                        <a:defRPr sz="2800" b="1">
                          <a:solidFill>
                            <a:schemeClr val="bg1"/>
                          </a:solidFill>
                          <a:latin typeface="Corbel" panose="020B0503020204020204" pitchFamily="34" charset="0"/>
                        </a:defRPr>
                      </a:pPr>
                      <a:t>[PORCENTAJE]</a:t>
                    </a:fld>
                    <a:endParaRPr lang="es-P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Corbel" panose="020B0503020204020204" pitchFamily="34" charset="0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C53-4E19-8665-2856EDC0CF3F}"/>
                </c:ext>
              </c:extLst>
            </c:dLbl>
            <c:dLbl>
              <c:idx val="2"/>
              <c:layout>
                <c:manualLayout>
                  <c:x val="-4.5863825394536005E-2"/>
                  <c:y val="-0.1221280879495660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defRPr>
                    </a:pPr>
                    <a:fld id="{146AACDD-8AA7-418D-B627-68BB848540E5}" type="PERCENTAGE">
                      <a:rPr lang="en-US" sz="1400" b="1" baseline="0" smtClean="0">
                        <a:solidFill>
                          <a:schemeClr val="tx1"/>
                        </a:solidFill>
                      </a:rPr>
                      <a:pPr>
                        <a:defRPr sz="1400" b="1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pPr>
                      <a:t>[PORCENTAJE]</a:t>
                    </a:fld>
                    <a:endParaRPr lang="es-P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Corbel" panose="020B0503020204020204" pitchFamily="34" charset="0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C53-4E19-8665-2856EDC0CF3F}"/>
                </c:ext>
              </c:extLst>
            </c:dLbl>
            <c:dLbl>
              <c:idx val="3"/>
              <c:layout>
                <c:manualLayout>
                  <c:x val="-0.17425818035284199"/>
                  <c:y val="-4.9875283002072397E-2"/>
                </c:manualLayout>
              </c:layout>
              <c:tx>
                <c:rich>
                  <a:bodyPr/>
                  <a:lstStyle/>
                  <a:p>
                    <a:fld id="{43C88FFC-B9D6-4692-86F5-E14ABF44126C}" type="VALUE">
                      <a:rPr lang="en-US" sz="1200" b="1" smtClean="0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es-PE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C53-4E19-8665-2856EDC0CF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s-PE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Aprueba</c:v>
                </c:pt>
                <c:pt idx="1">
                  <c:v>Desaprueba</c:v>
                </c:pt>
                <c:pt idx="2">
                  <c:v>NS/NP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0.11</c:v>
                </c:pt>
                <c:pt idx="1">
                  <c:v>0.83</c:v>
                </c:pt>
                <c:pt idx="2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C53-4E19-8665-2856EDC0CF3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15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20034548497366286"/>
          <c:y val="0.13520171822904287"/>
          <c:w val="0.29052001744803385"/>
          <c:h val="0.715482966001989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Corbel" panose="020B0503020204020204" pitchFamily="34" charset="0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5491277961954707E-2"/>
          <c:y val="0.2942480928045032"/>
          <c:w val="0.89222877084929542"/>
          <c:h val="0.57089536347813208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Aprueba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circle"/>
            <c:size val="7"/>
            <c:spPr>
              <a:solidFill>
                <a:schemeClr val="accent6"/>
              </a:solidFill>
              <a:ln w="38100">
                <a:solidFill>
                  <a:schemeClr val="accent6"/>
                </a:solidFill>
              </a:ln>
            </c:spPr>
          </c:marker>
          <c:dLbls>
            <c:dLbl>
              <c:idx val="0"/>
              <c:layout>
                <c:manualLayout>
                  <c:x val="-2.4893490663763951E-2"/>
                  <c:y val="5.26240139984445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3DD-4205-B679-553E8FDDAF45}"/>
                </c:ext>
              </c:extLst>
            </c:dLbl>
            <c:dLbl>
              <c:idx val="1"/>
              <c:layout>
                <c:manualLayout>
                  <c:x val="-3.7367562059938429E-2"/>
                  <c:y val="4.65300151834980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DD-4205-B679-553E8FDDAF45}"/>
                </c:ext>
              </c:extLst>
            </c:dLbl>
            <c:dLbl>
              <c:idx val="2"/>
              <c:layout>
                <c:manualLayout>
                  <c:x val="-2.5048953813320046E-2"/>
                  <c:y val="3.17464726141538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3DD-4205-B679-553E8FDDAF45}"/>
                </c:ext>
              </c:extLst>
            </c:dLbl>
            <c:dLbl>
              <c:idx val="3"/>
              <c:layout>
                <c:manualLayout>
                  <c:x val="-1.9516995196428792E-2"/>
                  <c:y val="4.08660611783875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3DD-4205-B679-553E8FDDAF45}"/>
                </c:ext>
              </c:extLst>
            </c:dLbl>
            <c:dLbl>
              <c:idx val="4"/>
              <c:layout>
                <c:manualLayout>
                  <c:x val="-2.3652093411935159E-2"/>
                  <c:y val="-4.86807021442063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3DD-4205-B679-553E8FDDAF45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0">
                      <a:solidFill>
                        <a:schemeClr val="accent1"/>
                      </a:solidFill>
                      <a:latin typeface="Corbel" panose="020B0503020204020204" pitchFamily="34" charset="0"/>
                    </a:defRPr>
                  </a:pPr>
                  <a:endParaRPr lang="es-P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F3DD-4205-B679-553E8FDDAF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0">
                    <a:latin typeface="Corbel" panose="020B0503020204020204" pitchFamily="34" charset="0"/>
                  </a:defRPr>
                </a:pPr>
                <a:endParaRPr lang="es-P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Hoja1!$A$2:$A$18</c:f>
              <c:strCache>
                <c:ptCount val="6"/>
                <c:pt idx="0">
                  <c:v>ago-18*</c:v>
                </c:pt>
                <c:pt idx="1">
                  <c:v>sep-18*</c:v>
                </c:pt>
                <c:pt idx="2">
                  <c:v>Oct-18</c:v>
                </c:pt>
                <c:pt idx="3">
                  <c:v>Nov-18</c:v>
                </c:pt>
                <c:pt idx="4">
                  <c:v>Dic-18</c:v>
                </c:pt>
                <c:pt idx="5">
                  <c:v>Ene-19</c:v>
                </c:pt>
              </c:strCache>
            </c:strRef>
          </c:cat>
          <c:val>
            <c:numRef>
              <c:f>Hoja1!$B$2:$B$18</c:f>
              <c:numCache>
                <c:formatCode>0%</c:formatCode>
                <c:ptCount val="6"/>
                <c:pt idx="0">
                  <c:v>0.11</c:v>
                </c:pt>
                <c:pt idx="1">
                  <c:v>0.1</c:v>
                </c:pt>
                <c:pt idx="2">
                  <c:v>0.151</c:v>
                </c:pt>
                <c:pt idx="3">
                  <c:v>0.13700000000000001</c:v>
                </c:pt>
                <c:pt idx="4">
                  <c:v>0.126</c:v>
                </c:pt>
                <c:pt idx="5">
                  <c:v>0.24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3DD-4205-B679-553E8FDDAF45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Desaprueba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7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</c:spPr>
          </c:marker>
          <c:dLbls>
            <c:dLbl>
              <c:idx val="0"/>
              <c:layout>
                <c:manualLayout>
                  <c:x val="-2.4266745222947073E-2"/>
                  <c:y val="-5.16201903492204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3DD-4205-B679-553E8FDDAF45}"/>
                </c:ext>
              </c:extLst>
            </c:dLbl>
            <c:dLbl>
              <c:idx val="1"/>
              <c:layout>
                <c:manualLayout>
                  <c:x val="-2.4590503694142316E-2"/>
                  <c:y val="-4.43790967670258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3DD-4205-B679-553E8FDDAF45}"/>
                </c:ext>
              </c:extLst>
            </c:dLbl>
            <c:dLbl>
              <c:idx val="2"/>
              <c:layout>
                <c:manualLayout>
                  <c:x val="-3.2269959769965634E-2"/>
                  <c:y val="-4.43790967670258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3DD-4205-B679-553E8FDDAF45}"/>
                </c:ext>
              </c:extLst>
            </c:dLbl>
            <c:dLbl>
              <c:idx val="3"/>
              <c:layout>
                <c:manualLayout>
                  <c:x val="-3.3241455016798503E-2"/>
                  <c:y val="-4.88959560048883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3DD-4205-B679-553E8FDDAF45}"/>
                </c:ext>
              </c:extLst>
            </c:dLbl>
            <c:dLbl>
              <c:idx val="4"/>
              <c:layout>
                <c:manualLayout>
                  <c:x val="-3.0824631382009238E-2"/>
                  <c:y val="-4.43790967670258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3DD-4205-B679-553E8FDDAF45}"/>
                </c:ext>
              </c:extLst>
            </c:dLbl>
            <c:dLbl>
              <c:idx val="13"/>
              <c:layout>
                <c:manualLayout>
                  <c:x val="0"/>
                  <c:y val="-1.469744102507129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accent5"/>
                      </a:solidFill>
                      <a:latin typeface="Corbel" panose="020B0503020204020204" pitchFamily="34" charset="0"/>
                    </a:defRPr>
                  </a:pPr>
                  <a:endParaRPr lang="es-PE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3DD-4205-B679-553E8FDDAF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latin typeface="Corbel" panose="020B0503020204020204" pitchFamily="34" charset="0"/>
                  </a:defRPr>
                </a:pPr>
                <a:endParaRPr lang="es-P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Hoja1!$A$2:$A$18</c:f>
              <c:strCache>
                <c:ptCount val="6"/>
                <c:pt idx="0">
                  <c:v>ago-18*</c:v>
                </c:pt>
                <c:pt idx="1">
                  <c:v>sep-18*</c:v>
                </c:pt>
                <c:pt idx="2">
                  <c:v>Oct-18</c:v>
                </c:pt>
                <c:pt idx="3">
                  <c:v>Nov-18</c:v>
                </c:pt>
                <c:pt idx="4">
                  <c:v>Dic-18</c:v>
                </c:pt>
                <c:pt idx="5">
                  <c:v>Ene-19</c:v>
                </c:pt>
              </c:strCache>
            </c:strRef>
          </c:cat>
          <c:val>
            <c:numRef>
              <c:f>Hoja1!$C$2:$C$18</c:f>
              <c:numCache>
                <c:formatCode>0%</c:formatCode>
                <c:ptCount val="6"/>
                <c:pt idx="0">
                  <c:v>0.65</c:v>
                </c:pt>
                <c:pt idx="1">
                  <c:v>0.67</c:v>
                </c:pt>
                <c:pt idx="2">
                  <c:v>0.64700000000000002</c:v>
                </c:pt>
                <c:pt idx="3">
                  <c:v>0.65500000000000003</c:v>
                </c:pt>
                <c:pt idx="4">
                  <c:v>0.74199999999999999</c:v>
                </c:pt>
                <c:pt idx="5">
                  <c:v>0.6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F3DD-4205-B679-553E8FDDAF45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NS/NP</c:v>
                </c:pt>
              </c:strCache>
            </c:strRef>
          </c:tx>
          <c:marker>
            <c:symbol val="circle"/>
            <c:size val="9"/>
          </c:marker>
          <c:dLbls>
            <c:dLbl>
              <c:idx val="0"/>
              <c:layout>
                <c:manualLayout>
                  <c:x val="-2.5793589065290737E-2"/>
                  <c:y val="-4.4092323075213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3DD-4205-B679-553E8FDDAF45}"/>
                </c:ext>
              </c:extLst>
            </c:dLbl>
            <c:dLbl>
              <c:idx val="1"/>
              <c:layout>
                <c:manualLayout>
                  <c:x val="-3.7517947731331984E-2"/>
                  <c:y val="-3.2334370255156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3DD-4205-B679-553E8FDDAF45}"/>
                </c:ext>
              </c:extLst>
            </c:dLbl>
            <c:dLbl>
              <c:idx val="2"/>
              <c:layout>
                <c:manualLayout>
                  <c:x val="-1.9931409732270117E-2"/>
                  <c:y val="-4.1152834870199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3DD-4205-B679-553E8FDDAF45}"/>
                </c:ext>
              </c:extLst>
            </c:dLbl>
            <c:dLbl>
              <c:idx val="3"/>
              <c:layout>
                <c:manualLayout>
                  <c:x val="-2.6966024931894862E-2"/>
                  <c:y val="-3.8213346665185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3DD-4205-B679-553E8FDDAF45}"/>
                </c:ext>
              </c:extLst>
            </c:dLbl>
            <c:dLbl>
              <c:idx val="4"/>
              <c:layout>
                <c:manualLayout>
                  <c:x val="-3.0483332531707236E-2"/>
                  <c:y val="3.8213346665185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F3DD-4205-B679-553E8FDDAF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latin typeface="Corbel" panose="020B0503020204020204" pitchFamily="34" charset="0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Hoja1!$A$2:$A$18</c:f>
              <c:strCache>
                <c:ptCount val="6"/>
                <c:pt idx="0">
                  <c:v>ago-18*</c:v>
                </c:pt>
                <c:pt idx="1">
                  <c:v>sep-18*</c:v>
                </c:pt>
                <c:pt idx="2">
                  <c:v>Oct-18</c:v>
                </c:pt>
                <c:pt idx="3">
                  <c:v>Nov-18</c:v>
                </c:pt>
                <c:pt idx="4">
                  <c:v>Dic-18</c:v>
                </c:pt>
                <c:pt idx="5">
                  <c:v>Ene-19</c:v>
                </c:pt>
              </c:strCache>
            </c:strRef>
          </c:cat>
          <c:val>
            <c:numRef>
              <c:f>Hoja1!$D$2:$D$18</c:f>
              <c:numCache>
                <c:formatCode>0%</c:formatCode>
                <c:ptCount val="6"/>
                <c:pt idx="0">
                  <c:v>0.24</c:v>
                </c:pt>
                <c:pt idx="1">
                  <c:v>0.23</c:v>
                </c:pt>
                <c:pt idx="2">
                  <c:v>0.20200000000000001</c:v>
                </c:pt>
                <c:pt idx="3">
                  <c:v>0.20399999999999999</c:v>
                </c:pt>
                <c:pt idx="4">
                  <c:v>0.13200000000000001</c:v>
                </c:pt>
                <c:pt idx="5">
                  <c:v>0.16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F3DD-4205-B679-553E8FDDAF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0252304"/>
        <c:axId val="460258184"/>
      </c:lineChart>
      <c:catAx>
        <c:axId val="460252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400">
                <a:latin typeface="Corbel" panose="020B0503020204020204" pitchFamily="34" charset="0"/>
              </a:defRPr>
            </a:pPr>
            <a:endParaRPr lang="es-PE"/>
          </a:p>
        </c:txPr>
        <c:crossAx val="460258184"/>
        <c:crosses val="autoZero"/>
        <c:auto val="1"/>
        <c:lblAlgn val="ctr"/>
        <c:lblOffset val="100"/>
        <c:noMultiLvlLbl val="1"/>
      </c:catAx>
      <c:valAx>
        <c:axId val="46025818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46025230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4.7758407109362903E-2"/>
          <c:y val="0.19106673332592675"/>
          <c:w val="0.66279078723082419"/>
          <c:h val="7.4470892123097432E-2"/>
        </c:manualLayout>
      </c:layout>
      <c:overlay val="0"/>
      <c:txPr>
        <a:bodyPr/>
        <a:lstStyle/>
        <a:p>
          <a:pPr>
            <a:defRPr sz="1600">
              <a:latin typeface="Corbel" panose="020B0503020204020204" pitchFamily="34" charset="0"/>
            </a:defRPr>
          </a:pPr>
          <a:endParaRPr lang="es-PE"/>
        </a:p>
      </c:txPr>
    </c:legend>
    <c:plotVisOnly val="1"/>
    <c:dispBlanksAs val="gap"/>
    <c:showDLblsOverMax val="0"/>
  </c:chart>
  <c:txPr>
    <a:bodyPr/>
    <a:lstStyle/>
    <a:p>
      <a:pPr>
        <a:defRPr sz="1400">
          <a:latin typeface="+mn-lt"/>
        </a:defRPr>
      </a:pPr>
      <a:endParaRPr lang="es-PE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Nov-18</c:v>
                </c:pt>
              </c:strCache>
            </c:strRef>
          </c:tx>
          <c:spPr>
            <a:solidFill>
              <a:srgbClr val="CCC1A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Museo Sans 100" panose="02000000000000000000" pitchFamily="50" charset="0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NS/NP</c:v>
                </c:pt>
                <c:pt idx="1">
                  <c:v>Cordial</c:v>
                </c:pt>
                <c:pt idx="2">
                  <c:v>Tensa, pero avanza</c:v>
                </c:pt>
                <c:pt idx="3">
                  <c:v>Conflictiva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0.14000000000000001</c:v>
                </c:pt>
                <c:pt idx="1">
                  <c:v>0.06</c:v>
                </c:pt>
                <c:pt idx="2">
                  <c:v>0.3</c:v>
                </c:pt>
                <c:pt idx="3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89-4240-807A-83EF360F399B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Dic-18</c:v>
                </c:pt>
              </c:strCache>
            </c:strRef>
          </c:tx>
          <c:spPr>
            <a:solidFill>
              <a:srgbClr val="74B19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Museo Sans 100" panose="02000000000000000000" pitchFamily="50" charset="0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NS/NP</c:v>
                </c:pt>
                <c:pt idx="1">
                  <c:v>Cordial</c:v>
                </c:pt>
                <c:pt idx="2">
                  <c:v>Tensa, pero avanza</c:v>
                </c:pt>
                <c:pt idx="3">
                  <c:v>Conflictiva</c:v>
                </c:pt>
              </c:strCache>
            </c:strRef>
          </c:cat>
          <c:val>
            <c:numRef>
              <c:f>Hoja1!$C$2:$C$5</c:f>
              <c:numCache>
                <c:formatCode>0%</c:formatCode>
                <c:ptCount val="4"/>
                <c:pt idx="0">
                  <c:v>0.09</c:v>
                </c:pt>
                <c:pt idx="1">
                  <c:v>0.06</c:v>
                </c:pt>
                <c:pt idx="2">
                  <c:v>0.31</c:v>
                </c:pt>
                <c:pt idx="3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89-4240-807A-83EF360F399B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Ene-19</c:v>
                </c:pt>
              </c:strCache>
            </c:strRef>
          </c:tx>
          <c:spPr>
            <a:solidFill>
              <a:srgbClr val="65847D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65847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689-4240-807A-83EF360F399B}"/>
              </c:ext>
            </c:extLst>
          </c:dPt>
          <c:dPt>
            <c:idx val="2"/>
            <c:invertIfNegative val="0"/>
            <c:bubble3D val="0"/>
            <c:spPr>
              <a:solidFill>
                <a:srgbClr val="65847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689-4240-807A-83EF360F399B}"/>
              </c:ext>
            </c:extLst>
          </c:dPt>
          <c:dPt>
            <c:idx val="3"/>
            <c:invertIfNegative val="0"/>
            <c:bubble3D val="0"/>
            <c:spPr>
              <a:solidFill>
                <a:srgbClr val="65847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803-4595-9DF4-6ADC8DE2A05F}"/>
              </c:ext>
            </c:extLst>
          </c:dPt>
          <c:dLbls>
            <c:dLbl>
              <c:idx val="3"/>
              <c:layout>
                <c:manualLayout>
                  <c:x val="0"/>
                  <c:y val="7.6026948284795786E-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803-4595-9DF4-6ADC8DE2A0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Museo Sans 300" panose="02000000000000000000" pitchFamily="50" charset="0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NS/NP</c:v>
                </c:pt>
                <c:pt idx="1">
                  <c:v>Cordial</c:v>
                </c:pt>
                <c:pt idx="2">
                  <c:v>Tensa, pero avanza</c:v>
                </c:pt>
                <c:pt idx="3">
                  <c:v>Conflictiva</c:v>
                </c:pt>
              </c:strCache>
            </c:strRef>
          </c:cat>
          <c:val>
            <c:numRef>
              <c:f>Hoja1!$D$2:$D$5</c:f>
              <c:numCache>
                <c:formatCode>0%</c:formatCode>
                <c:ptCount val="4"/>
                <c:pt idx="0">
                  <c:v>0.11</c:v>
                </c:pt>
                <c:pt idx="1">
                  <c:v>0.05</c:v>
                </c:pt>
                <c:pt idx="2">
                  <c:v>0.32</c:v>
                </c:pt>
                <c:pt idx="3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689-4240-807A-83EF360F399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90807464"/>
        <c:axId val="390807856"/>
      </c:barChart>
      <c:catAx>
        <c:axId val="390807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Museo Sans 100" panose="02000000000000000000" pitchFamily="50" charset="0"/>
                <a:ea typeface="+mn-ea"/>
                <a:cs typeface="+mn-cs"/>
              </a:defRPr>
            </a:pPr>
            <a:endParaRPr lang="es-PE"/>
          </a:p>
        </c:txPr>
        <c:crossAx val="390807856"/>
        <c:crosses val="autoZero"/>
        <c:auto val="1"/>
        <c:lblAlgn val="ctr"/>
        <c:lblOffset val="100"/>
        <c:noMultiLvlLbl val="0"/>
      </c:catAx>
      <c:valAx>
        <c:axId val="39080785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390807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Museo Sans 300" panose="02000000000000000000" pitchFamily="50" charset="0"/>
                <a:ea typeface="+mn-ea"/>
                <a:cs typeface="+mn-cs"/>
              </a:defRPr>
            </a:pPr>
            <a:endParaRPr lang="es-P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Museo Sans 100" panose="02000000000000000000" pitchFamily="50" charset="0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Museo Sans 100" panose="02000000000000000000" pitchFamily="50" charset="0"/>
        </a:defRPr>
      </a:pPr>
      <a:endParaRPr lang="es-PE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753384822791965"/>
          <c:y val="0.47716756761082413"/>
          <c:w val="0.65866386759230111"/>
          <c:h val="0.291838886377004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De acuerdo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s-ES" sz="1400" b="0" i="0" u="none" strike="noStrike" kern="1200" baseline="0">
                    <a:solidFill>
                      <a:srgbClr val="000000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Hoja1!$A$2:$A$14</c:f>
              <c:strCache>
                <c:ptCount val="2"/>
                <c:pt idx="0">
                  <c:v>Bancada Liberal</c:v>
                </c:pt>
                <c:pt idx="1">
                  <c:v>Cambio 21</c:v>
                </c:pt>
              </c:strCache>
            </c:strRef>
          </c:cat>
          <c:val>
            <c:numRef>
              <c:f>Hoja1!$B$2:$B$14</c:f>
              <c:numCache>
                <c:formatCode>0%</c:formatCode>
                <c:ptCount val="2"/>
                <c:pt idx="0">
                  <c:v>0.39200000000000002</c:v>
                </c:pt>
                <c:pt idx="1">
                  <c:v>0.25900000000000001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00-4F6F-8795-E2BBC5172049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En desacuerdo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spPr>
                <a:noFill/>
                <a:ln>
                  <a:solidFill>
                    <a:schemeClr val="accent1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s-ES" sz="1400" b="0" i="0" u="none" strike="noStrike" kern="1200" baseline="0">
                      <a:solidFill>
                        <a:srgbClr val="000000"/>
                      </a:solidFill>
                      <a:latin typeface="Corbel" panose="020B0503020204020204" pitchFamily="34" charset="0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A00-4F6F-8795-E2BBC51720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s-ES" sz="1400" b="0" i="0" u="none" strike="noStrike" kern="1200" baseline="0">
                    <a:solidFill>
                      <a:srgbClr val="000000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Hoja1!$A$2:$A$14</c:f>
              <c:strCache>
                <c:ptCount val="2"/>
                <c:pt idx="0">
                  <c:v>Bancada Liberal</c:v>
                </c:pt>
                <c:pt idx="1">
                  <c:v>Cambio 21</c:v>
                </c:pt>
              </c:strCache>
            </c:strRef>
          </c:cat>
          <c:val>
            <c:numRef>
              <c:f>Hoja1!$C$2:$C$14</c:f>
              <c:numCache>
                <c:formatCode>0%</c:formatCode>
                <c:ptCount val="2"/>
                <c:pt idx="0">
                  <c:v>0.38500000000000001</c:v>
                </c:pt>
                <c:pt idx="1">
                  <c:v>0.60599999999999998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00-4F6F-8795-E2BBC5172049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Me da igual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s-ES" sz="1400" b="0" i="0" u="none" strike="noStrike" kern="1200" baseline="0">
                    <a:solidFill>
                      <a:srgbClr val="000000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Hoja1!$A$2:$A$14</c:f>
              <c:strCache>
                <c:ptCount val="2"/>
                <c:pt idx="0">
                  <c:v>Bancada Liberal</c:v>
                </c:pt>
                <c:pt idx="1">
                  <c:v>Cambio 21</c:v>
                </c:pt>
              </c:strCache>
            </c:strRef>
          </c:cat>
          <c:val>
            <c:numRef>
              <c:f>Hoja1!$D$2:$D$14</c:f>
              <c:numCache>
                <c:formatCode>0%</c:formatCode>
                <c:ptCount val="2"/>
                <c:pt idx="0">
                  <c:v>0.151</c:v>
                </c:pt>
                <c:pt idx="1">
                  <c:v>9.2999999999999999E-2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A00-4F6F-8795-E2BBC5172049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NS/NP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400" b="0" i="0" u="none" strike="noStrike" kern="1200" baseline="0">
                    <a:solidFill>
                      <a:srgbClr val="000000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Hoja1!$A$2:$A$14</c:f>
              <c:strCache>
                <c:ptCount val="2"/>
                <c:pt idx="0">
                  <c:v>Bancada Liberal</c:v>
                </c:pt>
                <c:pt idx="1">
                  <c:v>Cambio 21</c:v>
                </c:pt>
              </c:strCache>
            </c:strRef>
          </c:cat>
          <c:val>
            <c:numRef>
              <c:f>Hoja1!$E$2:$E$14</c:f>
              <c:numCache>
                <c:formatCode>0%</c:formatCode>
                <c:ptCount val="2"/>
                <c:pt idx="0">
                  <c:v>7.1999999999999995E-2</c:v>
                </c:pt>
                <c:pt idx="1">
                  <c:v>4.2000000000000003E-2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00-4F6F-8795-E2BBC51720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70100120"/>
        <c:axId val="570106392"/>
      </c:barChart>
      <c:catAx>
        <c:axId val="570100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400" b="0" i="0" u="none" strike="noStrike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s-PE"/>
          </a:p>
        </c:txPr>
        <c:crossAx val="570106392"/>
        <c:crosses val="autoZero"/>
        <c:auto val="0"/>
        <c:lblAlgn val="ctr"/>
        <c:lblOffset val="100"/>
        <c:noMultiLvlLbl val="1"/>
      </c:catAx>
      <c:valAx>
        <c:axId val="57010639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600" b="0" i="0" u="none" strike="noStrike" kern="1200" baseline="0">
                <a:solidFill>
                  <a:srgbClr val="000000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s-PE"/>
          </a:p>
        </c:txPr>
        <c:crossAx val="570100120"/>
        <c:crossesAt val="1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"/>
          <c:y val="0.54657434489822865"/>
          <c:w val="0.22415756131467168"/>
          <c:h val="0.257479303625516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ES" sz="1400" b="0" i="0" u="none" strike="noStrike" kern="1200" baseline="0">
              <a:solidFill>
                <a:srgbClr val="000000"/>
              </a:solidFill>
              <a:latin typeface="Corbel" panose="020B0503020204020204" pitchFamily="34" charset="0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 marL="0" lvl="0" algn="l" defTabSz="914400" rtl="0" eaLnBrk="1" latinLnBrk="0" hangingPunct="1">
        <a:defRPr lang="es-ES" sz="1600" kern="1200">
          <a:solidFill>
            <a:srgbClr val="000000"/>
          </a:solidFill>
          <a:latin typeface="Corbel" panose="020B0503020204020204" pitchFamily="34" charset="0"/>
          <a:ea typeface="+mn-ea"/>
          <a:cs typeface="+mn-cs"/>
        </a:defRPr>
      </a:pPr>
      <a:endParaRPr lang="es-PE"/>
    </a:p>
  </c:txPr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187986952814491"/>
          <c:y val="0.49641341520191301"/>
          <c:w val="0.25793444345096661"/>
          <c:h val="0.35179487679493776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explosion val="7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D88-4C5F-ADE2-23F9B459C7BF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D88-4C5F-ADE2-23F9B459C7B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D88-4C5F-ADE2-23F9B459C7B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D88-4C5F-ADE2-23F9B459C7BF}"/>
              </c:ext>
            </c:extLst>
          </c:dPt>
          <c:dLbls>
            <c:dLbl>
              <c:idx val="0"/>
              <c:layout>
                <c:manualLayout>
                  <c:x val="7.5871124461006467E-2"/>
                  <c:y val="-0.1276367394595017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Corbel" panose="020B0503020204020204" pitchFamily="34" charset="0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D88-4C5F-ADE2-23F9B459C7BF}"/>
                </c:ext>
              </c:extLst>
            </c:dLbl>
            <c:dLbl>
              <c:idx val="1"/>
              <c:layout>
                <c:manualLayout>
                  <c:x val="-0.11144259472497239"/>
                  <c:y val="0.1206819727435155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Corbel" panose="020B0503020204020204" pitchFamily="34" charset="0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D88-4C5F-ADE2-23F9B459C7BF}"/>
                </c:ext>
              </c:extLst>
            </c:dLbl>
            <c:dLbl>
              <c:idx val="2"/>
              <c:layout>
                <c:manualLayout>
                  <c:x val="-3.9601221221139009E-2"/>
                  <c:y val="-7.343479967142066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Corbel" panose="020B0503020204020204" pitchFamily="34" charset="0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D88-4C5F-ADE2-23F9B459C7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Sí conoce</c:v>
                </c:pt>
                <c:pt idx="1">
                  <c:v>No conoce</c:v>
                </c:pt>
                <c:pt idx="2">
                  <c:v>NS/NP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0.36</c:v>
                </c:pt>
                <c:pt idx="1">
                  <c:v>0.58499999999999996</c:v>
                </c:pt>
                <c:pt idx="2">
                  <c:v>5.3999999999999999E-2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D88-4C5F-ADE2-23F9B459C7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5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3618370717428994E-2"/>
          <c:y val="0.54952455935512645"/>
          <c:w val="0.21322311627282708"/>
          <c:h val="0.235282790291796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Corbel" panose="020B0503020204020204" pitchFamily="34" charset="0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39232864350414487"/>
          <c:w val="1"/>
          <c:h val="0.445278972852067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Nov-18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s-ES" sz="1600" b="0" i="0" u="none" strike="noStrike" kern="1200" baseline="0">
                    <a:solidFill>
                      <a:srgbClr val="000000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Hoja1!$A$2:$A$15</c:f>
              <c:strCache>
                <c:ptCount val="3"/>
                <c:pt idx="0">
                  <c:v>Nacional</c:v>
                </c:pt>
                <c:pt idx="1">
                  <c:v>Lima</c:v>
                </c:pt>
                <c:pt idx="2">
                  <c:v>Interior</c:v>
                </c:pt>
              </c:strCache>
            </c:strRef>
          </c:cat>
          <c:val>
            <c:numRef>
              <c:f>Hoja1!$B$2:$B$15</c:f>
              <c:numCache>
                <c:formatCode>0%</c:formatCode>
                <c:ptCount val="3"/>
                <c:pt idx="0">
                  <c:v>0.56999999999999995</c:v>
                </c:pt>
                <c:pt idx="1">
                  <c:v>0.56999999999999995</c:v>
                </c:pt>
                <c:pt idx="2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64-4417-82D2-F99C463A1975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Dic-18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s-ES" sz="1600" b="0" i="0" u="none" strike="noStrike" kern="1200" baseline="0">
                    <a:solidFill>
                      <a:srgbClr val="000000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Hoja1!$A$2:$A$15</c:f>
              <c:strCache>
                <c:ptCount val="3"/>
                <c:pt idx="0">
                  <c:v>Nacional</c:v>
                </c:pt>
                <c:pt idx="1">
                  <c:v>Lima</c:v>
                </c:pt>
                <c:pt idx="2">
                  <c:v>Interior</c:v>
                </c:pt>
              </c:strCache>
            </c:strRef>
          </c:cat>
          <c:val>
            <c:numRef>
              <c:f>Hoja1!$C$2:$C$15</c:f>
              <c:numCache>
                <c:formatCode>0%</c:formatCode>
                <c:ptCount val="3"/>
                <c:pt idx="0">
                  <c:v>0.61</c:v>
                </c:pt>
                <c:pt idx="1">
                  <c:v>0.63</c:v>
                </c:pt>
                <c:pt idx="2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64-4417-82D2-F99C463A1975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Ene-19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2.0422370287249268E-2"/>
                  <c:y val="-1.0543450535132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91-4A6E-9D42-47C56A81BB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s-ES" sz="1600" b="0" i="0" u="none" strike="noStrike" kern="1200" baseline="0">
                    <a:solidFill>
                      <a:srgbClr val="000000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Hoja1!$A$2:$A$15</c:f>
              <c:strCache>
                <c:ptCount val="3"/>
                <c:pt idx="0">
                  <c:v>Nacional</c:v>
                </c:pt>
                <c:pt idx="1">
                  <c:v>Lima</c:v>
                </c:pt>
                <c:pt idx="2">
                  <c:v>Interior</c:v>
                </c:pt>
              </c:strCache>
            </c:strRef>
          </c:cat>
          <c:val>
            <c:numRef>
              <c:f>Hoja1!$D$2:$D$15</c:f>
              <c:numCache>
                <c:formatCode>0%</c:formatCode>
                <c:ptCount val="3"/>
                <c:pt idx="0">
                  <c:v>0.6</c:v>
                </c:pt>
                <c:pt idx="1">
                  <c:v>0.65</c:v>
                </c:pt>
                <c:pt idx="2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C64-4417-82D2-F99C463A19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8690904"/>
        <c:axId val="518688160"/>
      </c:barChart>
      <c:catAx>
        <c:axId val="518690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600" b="0" i="0" u="none" strike="noStrike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s-PE"/>
          </a:p>
        </c:txPr>
        <c:crossAx val="518688160"/>
        <c:crosses val="autoZero"/>
        <c:auto val="0"/>
        <c:lblAlgn val="ctr"/>
        <c:lblOffset val="100"/>
        <c:noMultiLvlLbl val="1"/>
      </c:catAx>
      <c:valAx>
        <c:axId val="51868816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600" b="0" i="0" u="none" strike="noStrike" kern="1200" baseline="0">
                <a:solidFill>
                  <a:srgbClr val="000000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s-PE"/>
          </a:p>
        </c:txPr>
        <c:crossAx val="518690904"/>
        <c:crossesAt val="1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9774383242955449"/>
          <c:y val="0.18107504591485915"/>
          <c:w val="0.40237215259969317"/>
          <c:h val="0.184880857971211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ES" sz="1600" b="0" i="0" u="none" strike="noStrike" kern="1200" baseline="0">
              <a:solidFill>
                <a:srgbClr val="000000"/>
              </a:solidFill>
              <a:latin typeface="Corbel" panose="020B0503020204020204" pitchFamily="34" charset="0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 marL="0" lvl="0" algn="l" defTabSz="914400" rtl="0" eaLnBrk="1" latinLnBrk="0" hangingPunct="1">
        <a:defRPr lang="es-ES" sz="1600" kern="1200">
          <a:solidFill>
            <a:srgbClr val="000000"/>
          </a:solidFill>
          <a:latin typeface="Corbel" panose="020B0503020204020204" pitchFamily="34" charset="0"/>
          <a:ea typeface="+mn-ea"/>
          <a:cs typeface="+mn-cs"/>
        </a:defRPr>
      </a:pPr>
      <a:endParaRPr lang="es-PE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56409027277528E-3"/>
          <c:y val="0.15813338565113569"/>
          <c:w val="0.97886986437220069"/>
          <c:h val="0.518743174139887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Hoja1!$A$2:$A$15</c:f>
              <c:strCache>
                <c:ptCount val="3"/>
                <c:pt idx="0">
                  <c:v>Tienen derecho a formar o ser parte de otro grupo si su salida es por motivos de conciencia</c:v>
                </c:pt>
                <c:pt idx="1">
                  <c:v>No tienen derecho a formar o ser parte de otro grupo así sea por motivos de conciencia</c:v>
                </c:pt>
                <c:pt idx="2">
                  <c:v>NS/NP</c:v>
                </c:pt>
              </c:strCache>
            </c:strRef>
          </c:cat>
          <c:val>
            <c:numRef>
              <c:f>Hoja1!$B$2:$B$15</c:f>
              <c:numCache>
                <c:formatCode>0%</c:formatCode>
                <c:ptCount val="3"/>
                <c:pt idx="0">
                  <c:v>0.46600000000000003</c:v>
                </c:pt>
                <c:pt idx="1">
                  <c:v>0.45400000000000001</c:v>
                </c:pt>
                <c:pt idx="2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84-407F-BDE9-8511B9C289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70107176"/>
        <c:axId val="570107960"/>
      </c:barChart>
      <c:catAx>
        <c:axId val="570107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s-PE"/>
          </a:p>
        </c:txPr>
        <c:crossAx val="570107960"/>
        <c:crosses val="autoZero"/>
        <c:auto val="0"/>
        <c:lblAlgn val="ctr"/>
        <c:lblOffset val="100"/>
        <c:noMultiLvlLbl val="1"/>
      </c:catAx>
      <c:valAx>
        <c:axId val="57010796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70107176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38122758747928E-2"/>
          <c:y val="0.16667334810803366"/>
          <c:w val="0.97523737422930312"/>
          <c:h val="0.402081951654833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abr-18*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Hoja1!$A$2:$A$10</c:f>
              <c:strCache>
                <c:ptCount val="9"/>
                <c:pt idx="0">
                  <c:v>Acción Popular</c:v>
                </c:pt>
                <c:pt idx="1">
                  <c:v>Peruanos Por el Kambio</c:v>
                </c:pt>
                <c:pt idx="2">
                  <c:v>Fuerza Popular</c:v>
                </c:pt>
                <c:pt idx="3">
                  <c:v>Frente Amplio</c:v>
                </c:pt>
                <c:pt idx="4">
                  <c:v>Nuevo Perú</c:v>
                </c:pt>
                <c:pt idx="5">
                  <c:v>Bancada Liberal</c:v>
                </c:pt>
                <c:pt idx="6">
                  <c:v>Alianza Para el Progreso</c:v>
                </c:pt>
                <c:pt idx="7">
                  <c:v>Cambio 21</c:v>
                </c:pt>
                <c:pt idx="8">
                  <c:v>APRA</c:v>
                </c:pt>
              </c:strCache>
            </c:strRef>
          </c:cat>
          <c:val>
            <c:numRef>
              <c:f>Hoja1!$B$2:$B$10</c:f>
              <c:numCache>
                <c:formatCode>0%</c:formatCode>
                <c:ptCount val="9"/>
                <c:pt idx="0">
                  <c:v>0.15</c:v>
                </c:pt>
                <c:pt idx="1">
                  <c:v>7.0000000000000007E-2</c:v>
                </c:pt>
                <c:pt idx="2">
                  <c:v>0.09</c:v>
                </c:pt>
                <c:pt idx="3">
                  <c:v>0.06</c:v>
                </c:pt>
                <c:pt idx="6">
                  <c:v>0.06</c:v>
                </c:pt>
                <c:pt idx="8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82-45B8-B961-872499522C1F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jul-18*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8"/>
              <c:layout>
                <c:manualLayout>
                  <c:x val="1.805154469342152E-3"/>
                  <c:y val="1.10679528731795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682-45B8-B961-872499522C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Hoja1!$A$2:$A$10</c:f>
              <c:strCache>
                <c:ptCount val="9"/>
                <c:pt idx="0">
                  <c:v>Acción Popular</c:v>
                </c:pt>
                <c:pt idx="1">
                  <c:v>Peruanos Por el Kambio</c:v>
                </c:pt>
                <c:pt idx="2">
                  <c:v>Fuerza Popular</c:v>
                </c:pt>
                <c:pt idx="3">
                  <c:v>Frente Amplio</c:v>
                </c:pt>
                <c:pt idx="4">
                  <c:v>Nuevo Perú</c:v>
                </c:pt>
                <c:pt idx="5">
                  <c:v>Bancada Liberal</c:v>
                </c:pt>
                <c:pt idx="6">
                  <c:v>Alianza Para el Progreso</c:v>
                </c:pt>
                <c:pt idx="7">
                  <c:v>Cambio 21</c:v>
                </c:pt>
                <c:pt idx="8">
                  <c:v>APRA</c:v>
                </c:pt>
              </c:strCache>
            </c:strRef>
          </c:cat>
          <c:val>
            <c:numRef>
              <c:f>Hoja1!$C$2:$C$10</c:f>
              <c:numCache>
                <c:formatCode>0%</c:formatCode>
                <c:ptCount val="9"/>
                <c:pt idx="0">
                  <c:v>0.08</c:v>
                </c:pt>
                <c:pt idx="1">
                  <c:v>0.04</c:v>
                </c:pt>
                <c:pt idx="2">
                  <c:v>0.04</c:v>
                </c:pt>
                <c:pt idx="3">
                  <c:v>0.04</c:v>
                </c:pt>
                <c:pt idx="4">
                  <c:v>0.03</c:v>
                </c:pt>
                <c:pt idx="6">
                  <c:v>0.04</c:v>
                </c:pt>
                <c:pt idx="8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82-45B8-B961-872499522C1F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ene-19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8"/>
              <c:layout>
                <c:manualLayout>
                  <c:x val="0"/>
                  <c:y val="-8.30096465488467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682-45B8-B961-872499522C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Hoja1!$A$2:$A$10</c:f>
              <c:strCache>
                <c:ptCount val="9"/>
                <c:pt idx="0">
                  <c:v>Acción Popular</c:v>
                </c:pt>
                <c:pt idx="1">
                  <c:v>Peruanos Por el Kambio</c:v>
                </c:pt>
                <c:pt idx="2">
                  <c:v>Fuerza Popular</c:v>
                </c:pt>
                <c:pt idx="3">
                  <c:v>Frente Amplio</c:v>
                </c:pt>
                <c:pt idx="4">
                  <c:v>Nuevo Perú</c:v>
                </c:pt>
                <c:pt idx="5">
                  <c:v>Bancada Liberal</c:v>
                </c:pt>
                <c:pt idx="6">
                  <c:v>Alianza Para el Progreso</c:v>
                </c:pt>
                <c:pt idx="7">
                  <c:v>Cambio 21</c:v>
                </c:pt>
                <c:pt idx="8">
                  <c:v>APRA</c:v>
                </c:pt>
              </c:strCache>
            </c:strRef>
          </c:cat>
          <c:val>
            <c:numRef>
              <c:f>Hoja1!$D$2:$D$10</c:f>
              <c:numCache>
                <c:formatCode>0%</c:formatCode>
                <c:ptCount val="9"/>
                <c:pt idx="0">
                  <c:v>0.155</c:v>
                </c:pt>
                <c:pt idx="1">
                  <c:v>6.7000000000000004E-2</c:v>
                </c:pt>
                <c:pt idx="2">
                  <c:v>6.7000000000000004E-2</c:v>
                </c:pt>
                <c:pt idx="3">
                  <c:v>6.5000000000000002E-2</c:v>
                </c:pt>
                <c:pt idx="4">
                  <c:v>6.3E-2</c:v>
                </c:pt>
                <c:pt idx="5">
                  <c:v>5.8999999999999997E-2</c:v>
                </c:pt>
                <c:pt idx="6">
                  <c:v>5.3999999999999999E-2</c:v>
                </c:pt>
                <c:pt idx="7">
                  <c:v>5.1999999999999998E-2</c:v>
                </c:pt>
                <c:pt idx="8">
                  <c:v>4.4999999999999998E-2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82-45B8-B961-872499522C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7884640"/>
        <c:axId val="467885424"/>
      </c:barChart>
      <c:catAx>
        <c:axId val="467884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s-PE"/>
          </a:p>
        </c:txPr>
        <c:crossAx val="467885424"/>
        <c:crosses val="autoZero"/>
        <c:auto val="1"/>
        <c:lblAlgn val="ctr"/>
        <c:lblOffset val="100"/>
        <c:noMultiLvlLbl val="0"/>
      </c:catAx>
      <c:valAx>
        <c:axId val="46788542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67884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5361240547635538"/>
          <c:y val="0.18815519884405255"/>
          <c:w val="0.49360520924650975"/>
          <c:h val="6.70617722494176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Corbel" panose="020B0503020204020204" pitchFamily="34" charset="0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043175948316152"/>
          <c:y val="2.8143908244009499E-2"/>
          <c:w val="0.49152074445688104"/>
          <c:h val="0.86354132964151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Jul-18*</c:v>
                </c:pt>
              </c:strCache>
            </c:strRef>
          </c:tx>
          <c:spPr>
            <a:solidFill>
              <a:srgbClr val="CCC1A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Hoja1!$A$2:$A$11</c:f>
              <c:strCache>
                <c:ptCount val="10"/>
                <c:pt idx="0">
                  <c:v>NS/NP</c:v>
                </c:pt>
                <c:pt idx="1">
                  <c:v>Está buscando lo mejor para el Perú</c:v>
                </c:pt>
                <c:pt idx="2">
                  <c:v>Tiene un plan claro para el 
desarrollo del país</c:v>
                </c:pt>
                <c:pt idx="3">
                  <c:v>Se dividirá con facilidad</c:v>
                </c:pt>
                <c:pt idx="4">
                  <c:v>Actúa de manera unida</c:v>
                </c:pt>
                <c:pt idx="5">
                  <c:v>Está fiscalizando al gobierno</c:v>
                </c:pt>
                <c:pt idx="6">
                  <c:v>Está obligada a votar según lo que 
manda su líder político</c:v>
                </c:pt>
                <c:pt idx="7">
                  <c:v>No se les escucha mucho</c:v>
                </c:pt>
                <c:pt idx="8">
                  <c:v>Solo se fija en sus intereses</c:v>
                </c:pt>
                <c:pt idx="9">
                  <c:v>Hay problemas de corrupción</c:v>
                </c:pt>
              </c:strCache>
            </c:strRef>
          </c:cat>
          <c:val>
            <c:numRef>
              <c:f>Hoja1!$B$2:$B$11</c:f>
              <c:numCache>
                <c:formatCode>0%</c:formatCode>
                <c:ptCount val="10"/>
                <c:pt idx="1">
                  <c:v>0.02</c:v>
                </c:pt>
                <c:pt idx="2">
                  <c:v>0.04</c:v>
                </c:pt>
                <c:pt idx="3">
                  <c:v>7.0000000000000007E-2</c:v>
                </c:pt>
                <c:pt idx="4">
                  <c:v>0.05</c:v>
                </c:pt>
                <c:pt idx="5">
                  <c:v>0.08</c:v>
                </c:pt>
                <c:pt idx="6">
                  <c:v>0.11</c:v>
                </c:pt>
                <c:pt idx="7">
                  <c:v>0.25</c:v>
                </c:pt>
                <c:pt idx="8">
                  <c:v>0.43</c:v>
                </c:pt>
                <c:pt idx="9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EB-4F58-8359-0A3BF390B4A4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Ene-19</c:v>
                </c:pt>
              </c:strCache>
            </c:strRef>
          </c:tx>
          <c:spPr>
            <a:solidFill>
              <a:srgbClr val="74B19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Hoja1!$A$2:$A$11</c:f>
              <c:strCache>
                <c:ptCount val="10"/>
                <c:pt idx="0">
                  <c:v>NS/NP</c:v>
                </c:pt>
                <c:pt idx="1">
                  <c:v>Está buscando lo mejor para el Perú</c:v>
                </c:pt>
                <c:pt idx="2">
                  <c:v>Tiene un plan claro para el 
desarrollo del país</c:v>
                </c:pt>
                <c:pt idx="3">
                  <c:v>Se dividirá con facilidad</c:v>
                </c:pt>
                <c:pt idx="4">
                  <c:v>Actúa de manera unida</c:v>
                </c:pt>
                <c:pt idx="5">
                  <c:v>Está fiscalizando al gobierno</c:v>
                </c:pt>
                <c:pt idx="6">
                  <c:v>Está obligada a votar según lo que 
manda su líder político</c:v>
                </c:pt>
                <c:pt idx="7">
                  <c:v>No se les escucha mucho</c:v>
                </c:pt>
                <c:pt idx="8">
                  <c:v>Solo se fija en sus intereses</c:v>
                </c:pt>
                <c:pt idx="9">
                  <c:v>Hay problemas de corrupción</c:v>
                </c:pt>
              </c:strCache>
            </c:strRef>
          </c:cat>
          <c:val>
            <c:numRef>
              <c:f>Hoja1!$C$2:$C$11</c:f>
              <c:numCache>
                <c:formatCode>0%</c:formatCode>
                <c:ptCount val="10"/>
                <c:pt idx="0">
                  <c:v>0.15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0.03</c:v>
                </c:pt>
                <c:pt idx="5">
                  <c:v>0.05</c:v>
                </c:pt>
                <c:pt idx="6">
                  <c:v>0.08</c:v>
                </c:pt>
                <c:pt idx="7">
                  <c:v>0.1</c:v>
                </c:pt>
                <c:pt idx="8">
                  <c:v>0.44</c:v>
                </c:pt>
                <c:pt idx="9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EB-4F58-8359-0A3BF390B4A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90807464"/>
        <c:axId val="390807856"/>
      </c:barChart>
      <c:catAx>
        <c:axId val="390807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50" b="0" i="0" u="none" strike="noStrike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s-PE"/>
          </a:p>
        </c:txPr>
        <c:crossAx val="390807856"/>
        <c:crosses val="autoZero"/>
        <c:auto val="1"/>
        <c:lblAlgn val="ctr"/>
        <c:lblOffset val="100"/>
        <c:noMultiLvlLbl val="0"/>
      </c:catAx>
      <c:valAx>
        <c:axId val="39080785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390807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0032897637024469"/>
          <c:y val="0.24437534827330978"/>
          <c:w val="0.19967099294772583"/>
          <c:h val="0.167161115715582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Corbel" panose="020B0503020204020204" pitchFamily="34" charset="0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Corbel" panose="020B0503020204020204" pitchFamily="34" charset="0"/>
        </a:defRPr>
      </a:pPr>
      <a:endParaRPr lang="es-PE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043175948316152"/>
          <c:y val="2.8143908244009499E-2"/>
          <c:w val="0.49152074445688104"/>
          <c:h val="0.86354132964151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Jul-18*</c:v>
                </c:pt>
              </c:strCache>
            </c:strRef>
          </c:tx>
          <c:spPr>
            <a:solidFill>
              <a:srgbClr val="CCC1A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Hoja1!$A$2:$A$11</c:f>
              <c:strCache>
                <c:ptCount val="10"/>
                <c:pt idx="0">
                  <c:v>NS/NP</c:v>
                </c:pt>
                <c:pt idx="1">
                  <c:v>Tiene un plan claro para el desarrollo del país</c:v>
                </c:pt>
                <c:pt idx="2">
                  <c:v>Está buscando lo mejor para el Perú</c:v>
                </c:pt>
                <c:pt idx="3">
                  <c:v>Actúa de manera unida</c:v>
                </c:pt>
                <c:pt idx="4">
                  <c:v>Está fiscalizando al gobierno</c:v>
                </c:pt>
                <c:pt idx="5">
                  <c:v>No se les escucha mucho</c:v>
                </c:pt>
                <c:pt idx="6">
                  <c:v>Se dividirá con facilidad</c:v>
                </c:pt>
                <c:pt idx="7">
                  <c:v>Está obligada a votar según lo que manda su líder político</c:v>
                </c:pt>
                <c:pt idx="8">
                  <c:v>Solo se fija en sus intereses</c:v>
                </c:pt>
                <c:pt idx="9">
                  <c:v>Hay problemas de corrupción</c:v>
                </c:pt>
              </c:strCache>
            </c:strRef>
          </c:cat>
          <c:val>
            <c:numRef>
              <c:f>Hoja1!$B$2:$B$11</c:f>
              <c:numCache>
                <c:formatCode>0%</c:formatCode>
                <c:ptCount val="10"/>
                <c:pt idx="1">
                  <c:v>0.04</c:v>
                </c:pt>
                <c:pt idx="2">
                  <c:v>0.05</c:v>
                </c:pt>
                <c:pt idx="3">
                  <c:v>7.0000000000000007E-2</c:v>
                </c:pt>
                <c:pt idx="4">
                  <c:v>0.1</c:v>
                </c:pt>
                <c:pt idx="5">
                  <c:v>0.17</c:v>
                </c:pt>
                <c:pt idx="6">
                  <c:v>0.11</c:v>
                </c:pt>
                <c:pt idx="7">
                  <c:v>0.17</c:v>
                </c:pt>
                <c:pt idx="8">
                  <c:v>0.45</c:v>
                </c:pt>
                <c:pt idx="9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EB-4F58-8359-0A3BF390B4A4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Ene-19</c:v>
                </c:pt>
              </c:strCache>
            </c:strRef>
          </c:tx>
          <c:spPr>
            <a:solidFill>
              <a:srgbClr val="74B19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Hoja1!$A$2:$A$11</c:f>
              <c:strCache>
                <c:ptCount val="10"/>
                <c:pt idx="0">
                  <c:v>NS/NP</c:v>
                </c:pt>
                <c:pt idx="1">
                  <c:v>Tiene un plan claro para el desarrollo del país</c:v>
                </c:pt>
                <c:pt idx="2">
                  <c:v>Está buscando lo mejor para el Perú</c:v>
                </c:pt>
                <c:pt idx="3">
                  <c:v>Actúa de manera unida</c:v>
                </c:pt>
                <c:pt idx="4">
                  <c:v>Está fiscalizando al gobierno</c:v>
                </c:pt>
                <c:pt idx="5">
                  <c:v>No se les escucha mucho</c:v>
                </c:pt>
                <c:pt idx="6">
                  <c:v>Se dividirá con facilidad</c:v>
                </c:pt>
                <c:pt idx="7">
                  <c:v>Está obligada a votar según lo que manda su líder político</c:v>
                </c:pt>
                <c:pt idx="8">
                  <c:v>Solo se fija en sus intereses</c:v>
                </c:pt>
                <c:pt idx="9">
                  <c:v>Hay problemas de corrupción</c:v>
                </c:pt>
              </c:strCache>
            </c:strRef>
          </c:cat>
          <c:val>
            <c:numRef>
              <c:f>Hoja1!$C$2:$C$11</c:f>
              <c:numCache>
                <c:formatCode>0%</c:formatCode>
                <c:ptCount val="10"/>
                <c:pt idx="0">
                  <c:v>0.15</c:v>
                </c:pt>
                <c:pt idx="1">
                  <c:v>0.02</c:v>
                </c:pt>
                <c:pt idx="2">
                  <c:v>0.03</c:v>
                </c:pt>
                <c:pt idx="3">
                  <c:v>0.03</c:v>
                </c:pt>
                <c:pt idx="4">
                  <c:v>7.0000000000000007E-2</c:v>
                </c:pt>
                <c:pt idx="5">
                  <c:v>0.08</c:v>
                </c:pt>
                <c:pt idx="6">
                  <c:v>0.1</c:v>
                </c:pt>
                <c:pt idx="7">
                  <c:v>0.11</c:v>
                </c:pt>
                <c:pt idx="8">
                  <c:v>0.39</c:v>
                </c:pt>
                <c:pt idx="9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EB-4F58-8359-0A3BF390B4A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90807464"/>
        <c:axId val="390807856"/>
      </c:barChart>
      <c:catAx>
        <c:axId val="390807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50" b="0" i="0" u="none" strike="noStrike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s-PE"/>
          </a:p>
        </c:txPr>
        <c:crossAx val="390807856"/>
        <c:crosses val="autoZero"/>
        <c:auto val="1"/>
        <c:lblAlgn val="ctr"/>
        <c:lblOffset val="100"/>
        <c:noMultiLvlLbl val="0"/>
      </c:catAx>
      <c:valAx>
        <c:axId val="39080785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390807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0032897637024469"/>
          <c:y val="0.24437534827330978"/>
          <c:w val="0.19967099294772583"/>
          <c:h val="0.167161115715582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Corbel" panose="020B0503020204020204" pitchFamily="34" charset="0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Corbel" panose="020B0503020204020204" pitchFamily="34" charset="0"/>
        </a:defRPr>
      </a:pPr>
      <a:endParaRPr lang="es-PE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043175948316152"/>
          <c:y val="2.8143908244009499E-2"/>
          <c:w val="0.49152074445688104"/>
          <c:h val="0.86354132964151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Ene-19</c:v>
                </c:pt>
              </c:strCache>
            </c:strRef>
          </c:tx>
          <c:spPr>
            <a:solidFill>
              <a:srgbClr val="CCC1A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Hoja1!$A$2:$A$11</c:f>
              <c:strCache>
                <c:ptCount val="10"/>
                <c:pt idx="0">
                  <c:v>NS/NP</c:v>
                </c:pt>
                <c:pt idx="1">
                  <c:v>Tiene un plan claro para el desarrollo del país</c:v>
                </c:pt>
                <c:pt idx="2">
                  <c:v>Está buscando lo mejor para el Perú</c:v>
                </c:pt>
                <c:pt idx="3">
                  <c:v>Actúa de manera unida</c:v>
                </c:pt>
                <c:pt idx="4">
                  <c:v>Está fiscalizando al gobierno</c:v>
                </c:pt>
                <c:pt idx="5">
                  <c:v>Está obligada a votar según lo que manda su líder político</c:v>
                </c:pt>
                <c:pt idx="6">
                  <c:v>Se dividirá con facilidad</c:v>
                </c:pt>
                <c:pt idx="7">
                  <c:v>No se les escucha mucho</c:v>
                </c:pt>
                <c:pt idx="8">
                  <c:v>Hay problemas de corrupción</c:v>
                </c:pt>
                <c:pt idx="9">
                  <c:v>Solo se fija en sus intereses</c:v>
                </c:pt>
              </c:strCache>
            </c:strRef>
          </c:cat>
          <c:val>
            <c:numRef>
              <c:f>Hoja1!$C$2:$C$11</c:f>
              <c:numCache>
                <c:formatCode>0%</c:formatCode>
                <c:ptCount val="10"/>
                <c:pt idx="0">
                  <c:v>0.22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  <c:pt idx="4">
                  <c:v>0.04</c:v>
                </c:pt>
                <c:pt idx="5">
                  <c:v>0.06</c:v>
                </c:pt>
                <c:pt idx="6">
                  <c:v>0.09</c:v>
                </c:pt>
                <c:pt idx="7">
                  <c:v>0.2</c:v>
                </c:pt>
                <c:pt idx="8">
                  <c:v>0.27</c:v>
                </c:pt>
                <c:pt idx="9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EB-4F58-8359-0A3BF390B4A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90807464"/>
        <c:axId val="390807856"/>
      </c:barChart>
      <c:catAx>
        <c:axId val="390807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50" b="0" i="0" u="none" strike="noStrike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s-PE"/>
          </a:p>
        </c:txPr>
        <c:crossAx val="390807856"/>
        <c:crosses val="autoZero"/>
        <c:auto val="1"/>
        <c:lblAlgn val="ctr"/>
        <c:lblOffset val="100"/>
        <c:noMultiLvlLbl val="0"/>
      </c:catAx>
      <c:valAx>
        <c:axId val="39080785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390807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0032897637024469"/>
          <c:y val="0.24437534827330978"/>
          <c:w val="0.19967099294772583"/>
          <c:h val="0.167161115715582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Corbel" panose="020B0503020204020204" pitchFamily="34" charset="0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Corbel" panose="020B0503020204020204" pitchFamily="34" charset="0"/>
        </a:defRPr>
      </a:pPr>
      <a:endParaRPr lang="es-PE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043175948316152"/>
          <c:y val="2.8143908244009499E-2"/>
          <c:w val="0.49152074445688104"/>
          <c:h val="0.86354132964151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Jul-18*</c:v>
                </c:pt>
              </c:strCache>
            </c:strRef>
          </c:tx>
          <c:spPr>
            <a:solidFill>
              <a:srgbClr val="CCC1A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Hoja1!$A$2:$A$11</c:f>
              <c:strCache>
                <c:ptCount val="10"/>
                <c:pt idx="0">
                  <c:v>NS/NP</c:v>
                </c:pt>
                <c:pt idx="1">
                  <c:v>Tiene un plan claro para el desarrollo del país</c:v>
                </c:pt>
                <c:pt idx="2">
                  <c:v>Está fiscalizando al gobierno</c:v>
                </c:pt>
                <c:pt idx="3">
                  <c:v>Actúa de manera unida</c:v>
                </c:pt>
                <c:pt idx="4">
                  <c:v>Está buscando lo mejor para el Perú</c:v>
                </c:pt>
                <c:pt idx="5">
                  <c:v>Está obligada a votar según lo que manda su líder político</c:v>
                </c:pt>
                <c:pt idx="6">
                  <c:v>Se dividirá con facilidad</c:v>
                </c:pt>
                <c:pt idx="7">
                  <c:v>Hay problemas de corrupción</c:v>
                </c:pt>
                <c:pt idx="8">
                  <c:v>No se les escucha mucho</c:v>
                </c:pt>
                <c:pt idx="9">
                  <c:v>Solo se fija en sus intereses</c:v>
                </c:pt>
              </c:strCache>
            </c:strRef>
          </c:cat>
          <c:val>
            <c:numRef>
              <c:f>Hoja1!$B$2:$B$11</c:f>
              <c:numCache>
                <c:formatCode>0%</c:formatCode>
                <c:ptCount val="10"/>
                <c:pt idx="1">
                  <c:v>0.03</c:v>
                </c:pt>
                <c:pt idx="2">
                  <c:v>0.04</c:v>
                </c:pt>
                <c:pt idx="3">
                  <c:v>7.0000000000000007E-2</c:v>
                </c:pt>
                <c:pt idx="4">
                  <c:v>0.06</c:v>
                </c:pt>
                <c:pt idx="5">
                  <c:v>7.0000000000000007E-2</c:v>
                </c:pt>
                <c:pt idx="6">
                  <c:v>7.0000000000000007E-2</c:v>
                </c:pt>
                <c:pt idx="7">
                  <c:v>0.23</c:v>
                </c:pt>
                <c:pt idx="8">
                  <c:v>0.4</c:v>
                </c:pt>
                <c:pt idx="9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EB-4F58-8359-0A3BF390B4A4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Ene-19</c:v>
                </c:pt>
              </c:strCache>
            </c:strRef>
          </c:tx>
          <c:spPr>
            <a:solidFill>
              <a:srgbClr val="74B19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Hoja1!$A$2:$A$11</c:f>
              <c:strCache>
                <c:ptCount val="10"/>
                <c:pt idx="0">
                  <c:v>NS/NP</c:v>
                </c:pt>
                <c:pt idx="1">
                  <c:v>Tiene un plan claro para el desarrollo del país</c:v>
                </c:pt>
                <c:pt idx="2">
                  <c:v>Está fiscalizando al gobierno</c:v>
                </c:pt>
                <c:pt idx="3">
                  <c:v>Actúa de manera unida</c:v>
                </c:pt>
                <c:pt idx="4">
                  <c:v>Está buscando lo mejor para el Perú</c:v>
                </c:pt>
                <c:pt idx="5">
                  <c:v>Está obligada a votar según lo que manda su líder político</c:v>
                </c:pt>
                <c:pt idx="6">
                  <c:v>Se dividirá con facilidad</c:v>
                </c:pt>
                <c:pt idx="7">
                  <c:v>Hay problemas de corrupción</c:v>
                </c:pt>
                <c:pt idx="8">
                  <c:v>No se les escucha mucho</c:v>
                </c:pt>
                <c:pt idx="9">
                  <c:v>Solo se fija en sus intereses</c:v>
                </c:pt>
              </c:strCache>
            </c:strRef>
          </c:cat>
          <c:val>
            <c:numRef>
              <c:f>Hoja1!$C$2:$C$11</c:f>
              <c:numCache>
                <c:formatCode>0%</c:formatCode>
                <c:ptCount val="10"/>
                <c:pt idx="0">
                  <c:v>0.23</c:v>
                </c:pt>
                <c:pt idx="1">
                  <c:v>0.01</c:v>
                </c:pt>
                <c:pt idx="2">
                  <c:v>0.03</c:v>
                </c:pt>
                <c:pt idx="3">
                  <c:v>0.04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0.2</c:v>
                </c:pt>
                <c:pt idx="8">
                  <c:v>0.28999999999999998</c:v>
                </c:pt>
                <c:pt idx="9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EB-4F58-8359-0A3BF390B4A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90807464"/>
        <c:axId val="390807856"/>
      </c:barChart>
      <c:catAx>
        <c:axId val="390807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50" b="0" i="0" u="none" strike="noStrike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s-PE"/>
          </a:p>
        </c:txPr>
        <c:crossAx val="390807856"/>
        <c:crosses val="autoZero"/>
        <c:auto val="1"/>
        <c:lblAlgn val="ctr"/>
        <c:lblOffset val="100"/>
        <c:noMultiLvlLbl val="0"/>
      </c:catAx>
      <c:valAx>
        <c:axId val="3908078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90807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0032897637024469"/>
          <c:y val="0.24437534827330978"/>
          <c:w val="0.19967099294772583"/>
          <c:h val="0.167161115715582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Corbel" panose="020B0503020204020204" pitchFamily="34" charset="0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Corbel" panose="020B0503020204020204" pitchFamily="34" charset="0"/>
        </a:defRPr>
      </a:pPr>
      <a:endParaRPr lang="es-PE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043175948316152"/>
          <c:y val="2.8143908244009499E-2"/>
          <c:w val="0.49152074445688104"/>
          <c:h val="0.86354132964151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Jul-18*</c:v>
                </c:pt>
              </c:strCache>
            </c:strRef>
          </c:tx>
          <c:spPr>
            <a:solidFill>
              <a:srgbClr val="CCC1A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Hoja1!$A$2:$A$11</c:f>
              <c:strCache>
                <c:ptCount val="10"/>
                <c:pt idx="0">
                  <c:v>NS/NP</c:v>
                </c:pt>
                <c:pt idx="1">
                  <c:v>Tiene un plan claro para el desarrollo del país</c:v>
                </c:pt>
                <c:pt idx="2">
                  <c:v>Está fiscalizando al gobierno</c:v>
                </c:pt>
                <c:pt idx="3">
                  <c:v>Está obligada a votar según lo que manda su líder político</c:v>
                </c:pt>
                <c:pt idx="4">
                  <c:v>Actúa de manera unida</c:v>
                </c:pt>
                <c:pt idx="5">
                  <c:v>Está buscando lo mejor para el Perú</c:v>
                </c:pt>
                <c:pt idx="6">
                  <c:v>Se dividirá con facilidad</c:v>
                </c:pt>
                <c:pt idx="7">
                  <c:v>Hay problemas de corrupción</c:v>
                </c:pt>
                <c:pt idx="8">
                  <c:v>No se les escucha mucho</c:v>
                </c:pt>
                <c:pt idx="9">
                  <c:v>Solo se fija en sus intereses</c:v>
                </c:pt>
              </c:strCache>
            </c:strRef>
          </c:cat>
          <c:val>
            <c:numRef>
              <c:f>Hoja1!$B$2:$B$11</c:f>
              <c:numCache>
                <c:formatCode>0%</c:formatCode>
                <c:ptCount val="10"/>
                <c:pt idx="1">
                  <c:v>0.04</c:v>
                </c:pt>
                <c:pt idx="2">
                  <c:v>0.05</c:v>
                </c:pt>
                <c:pt idx="3">
                  <c:v>0.08</c:v>
                </c:pt>
                <c:pt idx="4">
                  <c:v>7.0000000000000007E-2</c:v>
                </c:pt>
                <c:pt idx="5">
                  <c:v>0.08</c:v>
                </c:pt>
                <c:pt idx="6">
                  <c:v>0.12</c:v>
                </c:pt>
                <c:pt idx="7">
                  <c:v>0.3</c:v>
                </c:pt>
                <c:pt idx="8">
                  <c:v>0.33</c:v>
                </c:pt>
                <c:pt idx="9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EB-4F58-8359-0A3BF390B4A4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Ene-19</c:v>
                </c:pt>
              </c:strCache>
            </c:strRef>
          </c:tx>
          <c:spPr>
            <a:solidFill>
              <a:srgbClr val="74B19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Hoja1!$A$2:$A$11</c:f>
              <c:strCache>
                <c:ptCount val="10"/>
                <c:pt idx="0">
                  <c:v>NS/NP</c:v>
                </c:pt>
                <c:pt idx="1">
                  <c:v>Tiene un plan claro para el desarrollo del país</c:v>
                </c:pt>
                <c:pt idx="2">
                  <c:v>Está fiscalizando al gobierno</c:v>
                </c:pt>
                <c:pt idx="3">
                  <c:v>Está obligada a votar según lo que manda su líder político</c:v>
                </c:pt>
                <c:pt idx="4">
                  <c:v>Actúa de manera unida</c:v>
                </c:pt>
                <c:pt idx="5">
                  <c:v>Está buscando lo mejor para el Perú</c:v>
                </c:pt>
                <c:pt idx="6">
                  <c:v>Se dividirá con facilidad</c:v>
                </c:pt>
                <c:pt idx="7">
                  <c:v>Hay problemas de corrupción</c:v>
                </c:pt>
                <c:pt idx="8">
                  <c:v>No se les escucha mucho</c:v>
                </c:pt>
                <c:pt idx="9">
                  <c:v>Solo se fija en sus intereses</c:v>
                </c:pt>
              </c:strCache>
            </c:strRef>
          </c:cat>
          <c:val>
            <c:numRef>
              <c:f>Hoja1!$C$2:$C$11</c:f>
              <c:numCache>
                <c:formatCode>0%</c:formatCode>
                <c:ptCount val="10"/>
                <c:pt idx="0">
                  <c:v>0.2</c:v>
                </c:pt>
                <c:pt idx="1">
                  <c:v>0.02</c:v>
                </c:pt>
                <c:pt idx="2">
                  <c:v>0.04</c:v>
                </c:pt>
                <c:pt idx="3">
                  <c:v>0.04</c:v>
                </c:pt>
                <c:pt idx="4">
                  <c:v>0.05</c:v>
                </c:pt>
                <c:pt idx="5">
                  <c:v>0.06</c:v>
                </c:pt>
                <c:pt idx="6">
                  <c:v>0.08</c:v>
                </c:pt>
                <c:pt idx="7">
                  <c:v>0.22</c:v>
                </c:pt>
                <c:pt idx="8">
                  <c:v>0.24</c:v>
                </c:pt>
                <c:pt idx="9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EB-4F58-8359-0A3BF390B4A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90807464"/>
        <c:axId val="390807856"/>
      </c:barChart>
      <c:catAx>
        <c:axId val="390807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50" b="0" i="0" u="none" strike="noStrike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s-PE"/>
          </a:p>
        </c:txPr>
        <c:crossAx val="390807856"/>
        <c:crosses val="autoZero"/>
        <c:auto val="1"/>
        <c:lblAlgn val="ctr"/>
        <c:lblOffset val="100"/>
        <c:noMultiLvlLbl val="0"/>
      </c:catAx>
      <c:valAx>
        <c:axId val="39080785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390807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0032897637024469"/>
          <c:y val="0.24437534827330978"/>
          <c:w val="0.19967099294772583"/>
          <c:h val="0.167161115715582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Corbel" panose="020B0503020204020204" pitchFamily="34" charset="0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Corbel" panose="020B0503020204020204" pitchFamily="34" charset="0"/>
        </a:defRPr>
      </a:pPr>
      <a:endParaRPr lang="es-PE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043175948316152"/>
          <c:y val="2.8143908244009499E-2"/>
          <c:w val="0.33464475076094902"/>
          <c:h val="0.86354132964151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Ene-19</c:v>
                </c:pt>
              </c:strCache>
            </c:strRef>
          </c:tx>
          <c:spPr>
            <a:solidFill>
              <a:srgbClr val="CCC1A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Hoja1!$A$2:$A$11</c:f>
              <c:strCache>
                <c:ptCount val="10"/>
                <c:pt idx="0">
                  <c:v>NS/NP</c:v>
                </c:pt>
                <c:pt idx="1">
                  <c:v>Tiene un plan claro para el desarrollo del país</c:v>
                </c:pt>
                <c:pt idx="2">
                  <c:v>Está fiscalizando al gobierno</c:v>
                </c:pt>
                <c:pt idx="3">
                  <c:v>Está obligada a votar según lo que manda su líder político</c:v>
                </c:pt>
                <c:pt idx="4">
                  <c:v>Actúa de manera unida</c:v>
                </c:pt>
                <c:pt idx="5">
                  <c:v>Está buscando lo mejor para el Perú</c:v>
                </c:pt>
                <c:pt idx="6">
                  <c:v>Se dividirá con facilidad</c:v>
                </c:pt>
                <c:pt idx="7">
                  <c:v>Hay problemas de corrupción</c:v>
                </c:pt>
                <c:pt idx="8">
                  <c:v>Solo se fija en sus intereses</c:v>
                </c:pt>
                <c:pt idx="9">
                  <c:v>No se les escucha mucho</c:v>
                </c:pt>
              </c:strCache>
            </c:strRef>
          </c:cat>
          <c:val>
            <c:numRef>
              <c:f>Hoja1!$C$2:$C$11</c:f>
              <c:numCache>
                <c:formatCode>0%</c:formatCode>
                <c:ptCount val="10"/>
                <c:pt idx="0">
                  <c:v>0.26</c:v>
                </c:pt>
                <c:pt idx="1">
                  <c:v>0.02</c:v>
                </c:pt>
                <c:pt idx="2">
                  <c:v>0.03</c:v>
                </c:pt>
                <c:pt idx="3">
                  <c:v>0.03</c:v>
                </c:pt>
                <c:pt idx="4">
                  <c:v>0.04</c:v>
                </c:pt>
                <c:pt idx="5">
                  <c:v>0.04</c:v>
                </c:pt>
                <c:pt idx="6">
                  <c:v>0.08</c:v>
                </c:pt>
                <c:pt idx="7">
                  <c:v>0.15</c:v>
                </c:pt>
                <c:pt idx="8">
                  <c:v>0.25</c:v>
                </c:pt>
                <c:pt idx="9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EB-4F58-8359-0A3BF390B4A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90807464"/>
        <c:axId val="390807856"/>
      </c:barChart>
      <c:catAx>
        <c:axId val="390807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50" b="0" i="0" u="none" strike="noStrike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s-PE"/>
          </a:p>
        </c:txPr>
        <c:crossAx val="390807856"/>
        <c:crosses val="autoZero"/>
        <c:auto val="1"/>
        <c:lblAlgn val="ctr"/>
        <c:lblOffset val="100"/>
        <c:noMultiLvlLbl val="0"/>
      </c:catAx>
      <c:valAx>
        <c:axId val="39080785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390807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3139937297806856"/>
          <c:y val="0.24949242249949333"/>
          <c:w val="0.19967099294772583"/>
          <c:h val="0.167161115715582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Corbel" panose="020B0503020204020204" pitchFamily="34" charset="0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Corbel" panose="020B0503020204020204" pitchFamily="34" charset="0"/>
        </a:defRPr>
      </a:pPr>
      <a:endParaRPr lang="es-PE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043175948316152"/>
          <c:y val="2.8143908244009499E-2"/>
          <c:w val="0.49152074445688104"/>
          <c:h val="0.86354132964151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Jul-18*</c:v>
                </c:pt>
              </c:strCache>
            </c:strRef>
          </c:tx>
          <c:spPr>
            <a:solidFill>
              <a:srgbClr val="CCC1A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Hoja1!$A$2:$A$11</c:f>
              <c:strCache>
                <c:ptCount val="10"/>
                <c:pt idx="0">
                  <c:v>NS/NP</c:v>
                </c:pt>
                <c:pt idx="1">
                  <c:v>Tiene un plan claro para el desarrollo del país</c:v>
                </c:pt>
                <c:pt idx="2">
                  <c:v>Está obligada a votar según lo que manda su líder político</c:v>
                </c:pt>
                <c:pt idx="3">
                  <c:v>Actúa de manera unida</c:v>
                </c:pt>
                <c:pt idx="4">
                  <c:v>Está buscando lo mejor para el Perú</c:v>
                </c:pt>
                <c:pt idx="5">
                  <c:v>Se dividirá con facilidad</c:v>
                </c:pt>
                <c:pt idx="6">
                  <c:v>Está fiscalizando al gobierno</c:v>
                </c:pt>
                <c:pt idx="7">
                  <c:v>Hay problemas de corrupción</c:v>
                </c:pt>
                <c:pt idx="8">
                  <c:v>Solo se fija en sus intereses</c:v>
                </c:pt>
                <c:pt idx="9">
                  <c:v>No se les escucha mucho</c:v>
                </c:pt>
              </c:strCache>
            </c:strRef>
          </c:cat>
          <c:val>
            <c:numRef>
              <c:f>Hoja1!$B$2:$B$11</c:f>
              <c:numCache>
                <c:formatCode>0%</c:formatCode>
                <c:ptCount val="10"/>
                <c:pt idx="1">
                  <c:v>0.03</c:v>
                </c:pt>
                <c:pt idx="2">
                  <c:v>0.08</c:v>
                </c:pt>
                <c:pt idx="3">
                  <c:v>7.0000000000000007E-2</c:v>
                </c:pt>
                <c:pt idx="4">
                  <c:v>0.04</c:v>
                </c:pt>
                <c:pt idx="5">
                  <c:v>0.08</c:v>
                </c:pt>
                <c:pt idx="6">
                  <c:v>7.0000000000000007E-2</c:v>
                </c:pt>
                <c:pt idx="7">
                  <c:v>0.2</c:v>
                </c:pt>
                <c:pt idx="8">
                  <c:v>0.31</c:v>
                </c:pt>
                <c:pt idx="9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EB-4F58-8359-0A3BF390B4A4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Ene-19</c:v>
                </c:pt>
              </c:strCache>
            </c:strRef>
          </c:tx>
          <c:spPr>
            <a:solidFill>
              <a:srgbClr val="74B19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Hoja1!$A$2:$A$11</c:f>
              <c:strCache>
                <c:ptCount val="10"/>
                <c:pt idx="0">
                  <c:v>NS/NP</c:v>
                </c:pt>
                <c:pt idx="1">
                  <c:v>Tiene un plan claro para el desarrollo del país</c:v>
                </c:pt>
                <c:pt idx="2">
                  <c:v>Está obligada a votar según lo que manda su líder político</c:v>
                </c:pt>
                <c:pt idx="3">
                  <c:v>Actúa de manera unida</c:v>
                </c:pt>
                <c:pt idx="4">
                  <c:v>Está buscando lo mejor para el Perú</c:v>
                </c:pt>
                <c:pt idx="5">
                  <c:v>Se dividirá con facilidad</c:v>
                </c:pt>
                <c:pt idx="6">
                  <c:v>Está fiscalizando al gobierno</c:v>
                </c:pt>
                <c:pt idx="7">
                  <c:v>Hay problemas de corrupción</c:v>
                </c:pt>
                <c:pt idx="8">
                  <c:v>Solo se fija en sus intereses</c:v>
                </c:pt>
                <c:pt idx="9">
                  <c:v>No se les escucha mucho</c:v>
                </c:pt>
              </c:strCache>
            </c:strRef>
          </c:cat>
          <c:val>
            <c:numRef>
              <c:f>Hoja1!$C$2:$C$11</c:f>
              <c:numCache>
                <c:formatCode>0%</c:formatCode>
                <c:ptCount val="10"/>
                <c:pt idx="0">
                  <c:v>0.25</c:v>
                </c:pt>
                <c:pt idx="1">
                  <c:v>0.02</c:v>
                </c:pt>
                <c:pt idx="2">
                  <c:v>0.05</c:v>
                </c:pt>
                <c:pt idx="3">
                  <c:v>0.05</c:v>
                </c:pt>
                <c:pt idx="4">
                  <c:v>0.05</c:v>
                </c:pt>
                <c:pt idx="5">
                  <c:v>0.06</c:v>
                </c:pt>
                <c:pt idx="6">
                  <c:v>0.08</c:v>
                </c:pt>
                <c:pt idx="7">
                  <c:v>0.16</c:v>
                </c:pt>
                <c:pt idx="8">
                  <c:v>0.24</c:v>
                </c:pt>
                <c:pt idx="9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EB-4F58-8359-0A3BF390B4A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90807464"/>
        <c:axId val="390807856"/>
      </c:barChart>
      <c:catAx>
        <c:axId val="390807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50" b="0" i="0" u="none" strike="noStrike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s-PE"/>
          </a:p>
        </c:txPr>
        <c:crossAx val="390807856"/>
        <c:crosses val="autoZero"/>
        <c:auto val="1"/>
        <c:lblAlgn val="ctr"/>
        <c:lblOffset val="100"/>
        <c:noMultiLvlLbl val="0"/>
      </c:catAx>
      <c:valAx>
        <c:axId val="39080785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390807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0032897637024469"/>
          <c:y val="0.24437534827330978"/>
          <c:w val="0.19967099294772583"/>
          <c:h val="0.167161115715582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Corbel" panose="020B0503020204020204" pitchFamily="34" charset="0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Corbel" panose="020B0503020204020204" pitchFamily="34" charset="0"/>
        </a:defRPr>
      </a:pPr>
      <a:endParaRPr lang="es-PE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043175948316152"/>
          <c:y val="2.8143908244009499E-2"/>
          <c:w val="0.49152074445688104"/>
          <c:h val="0.86354132964151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Jul-18*</c:v>
                </c:pt>
              </c:strCache>
            </c:strRef>
          </c:tx>
          <c:spPr>
            <a:solidFill>
              <a:srgbClr val="CCC1A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Hoja1!$A$2:$A$11</c:f>
              <c:strCache>
                <c:ptCount val="10"/>
                <c:pt idx="0">
                  <c:v>NS/NP</c:v>
                </c:pt>
                <c:pt idx="1">
                  <c:v>Tiene un plan claro para el desarrollo del país</c:v>
                </c:pt>
                <c:pt idx="2">
                  <c:v>Está obligada a votar según lo que manda su líder político</c:v>
                </c:pt>
                <c:pt idx="3">
                  <c:v>Se dividirá con facilidad</c:v>
                </c:pt>
                <c:pt idx="4">
                  <c:v>Actúa de manera unida</c:v>
                </c:pt>
                <c:pt idx="5">
                  <c:v>Está buscando lo mejor para el Perú</c:v>
                </c:pt>
                <c:pt idx="6">
                  <c:v>Está fiscalizando al gobierno</c:v>
                </c:pt>
                <c:pt idx="7">
                  <c:v>Hay problemas de corrupción</c:v>
                </c:pt>
                <c:pt idx="8">
                  <c:v>Solo se fija en sus intereses</c:v>
                </c:pt>
                <c:pt idx="9">
                  <c:v>No se les escucha mucho</c:v>
                </c:pt>
              </c:strCache>
            </c:strRef>
          </c:cat>
          <c:val>
            <c:numRef>
              <c:f>Hoja1!$B$2:$B$11</c:f>
              <c:numCache>
                <c:formatCode>0%</c:formatCode>
                <c:ptCount val="10"/>
                <c:pt idx="1">
                  <c:v>0.03</c:v>
                </c:pt>
                <c:pt idx="2">
                  <c:v>0.08</c:v>
                </c:pt>
                <c:pt idx="3">
                  <c:v>7.0000000000000007E-2</c:v>
                </c:pt>
                <c:pt idx="4">
                  <c:v>0.05</c:v>
                </c:pt>
                <c:pt idx="5">
                  <c:v>0.05</c:v>
                </c:pt>
                <c:pt idx="6">
                  <c:v>0.05</c:v>
                </c:pt>
                <c:pt idx="7">
                  <c:v>0.18</c:v>
                </c:pt>
                <c:pt idx="8">
                  <c:v>0.26</c:v>
                </c:pt>
                <c:pt idx="9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EB-4F58-8359-0A3BF390B4A4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Ene-19</c:v>
                </c:pt>
              </c:strCache>
            </c:strRef>
          </c:tx>
          <c:spPr>
            <a:solidFill>
              <a:srgbClr val="74B19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Hoja1!$A$2:$A$11</c:f>
              <c:strCache>
                <c:ptCount val="10"/>
                <c:pt idx="0">
                  <c:v>NS/NP</c:v>
                </c:pt>
                <c:pt idx="1">
                  <c:v>Tiene un plan claro para el desarrollo del país</c:v>
                </c:pt>
                <c:pt idx="2">
                  <c:v>Está obligada a votar según lo que manda su líder político</c:v>
                </c:pt>
                <c:pt idx="3">
                  <c:v>Se dividirá con facilidad</c:v>
                </c:pt>
                <c:pt idx="4">
                  <c:v>Actúa de manera unida</c:v>
                </c:pt>
                <c:pt idx="5">
                  <c:v>Está buscando lo mejor para el Perú</c:v>
                </c:pt>
                <c:pt idx="6">
                  <c:v>Está fiscalizando al gobierno</c:v>
                </c:pt>
                <c:pt idx="7">
                  <c:v>Hay problemas de corrupción</c:v>
                </c:pt>
                <c:pt idx="8">
                  <c:v>Solo se fija en sus intereses</c:v>
                </c:pt>
                <c:pt idx="9">
                  <c:v>No se les escucha mucho</c:v>
                </c:pt>
              </c:strCache>
            </c:strRef>
          </c:cat>
          <c:val>
            <c:numRef>
              <c:f>Hoja1!$C$2:$C$11</c:f>
              <c:numCache>
                <c:formatCode>0%</c:formatCode>
                <c:ptCount val="10"/>
                <c:pt idx="0">
                  <c:v>0.28999999999999998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  <c:pt idx="4">
                  <c:v>0.04</c:v>
                </c:pt>
                <c:pt idx="5">
                  <c:v>0.06</c:v>
                </c:pt>
                <c:pt idx="6">
                  <c:v>7.0000000000000007E-2</c:v>
                </c:pt>
                <c:pt idx="7">
                  <c:v>0.13</c:v>
                </c:pt>
                <c:pt idx="8">
                  <c:v>0.2</c:v>
                </c:pt>
                <c:pt idx="9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EB-4F58-8359-0A3BF390B4A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90807464"/>
        <c:axId val="390807856"/>
      </c:barChart>
      <c:catAx>
        <c:axId val="390807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50" b="0" i="0" u="none" strike="noStrike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s-PE"/>
          </a:p>
        </c:txPr>
        <c:crossAx val="390807856"/>
        <c:crosses val="autoZero"/>
        <c:auto val="1"/>
        <c:lblAlgn val="ctr"/>
        <c:lblOffset val="100"/>
        <c:noMultiLvlLbl val="0"/>
      </c:catAx>
      <c:valAx>
        <c:axId val="3908078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90807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0032897637024469"/>
          <c:y val="0.24437534827330978"/>
          <c:w val="0.19967099294772583"/>
          <c:h val="0.167161115715582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Corbel" panose="020B0503020204020204" pitchFamily="34" charset="0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Corbel" panose="020B0503020204020204" pitchFamily="34" charset="0"/>
        </a:defRPr>
      </a:pPr>
      <a:endParaRPr lang="es-P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39232864350414487"/>
          <c:w val="1"/>
          <c:h val="0.445278972852067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Ollanta Humala 
(Mayo-2012)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s-ES" sz="1600" b="0" i="0" u="none" strike="noStrike" kern="1200" baseline="0">
                    <a:solidFill>
                      <a:srgbClr val="000000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Hoja1!$A$2:$A$15</c:f>
              <c:strCache>
                <c:ptCount val="3"/>
                <c:pt idx="0">
                  <c:v>Aprueba</c:v>
                </c:pt>
                <c:pt idx="1">
                  <c:v>Desaprueba</c:v>
                </c:pt>
                <c:pt idx="2">
                  <c:v>NS/NP</c:v>
                </c:pt>
              </c:strCache>
            </c:strRef>
          </c:cat>
          <c:val>
            <c:numRef>
              <c:f>Hoja1!$B$2:$B$15</c:f>
              <c:numCache>
                <c:formatCode>0%</c:formatCode>
                <c:ptCount val="3"/>
                <c:pt idx="0">
                  <c:v>0.49</c:v>
                </c:pt>
                <c:pt idx="1">
                  <c:v>0.44</c:v>
                </c:pt>
                <c:pt idx="2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64-4417-82D2-F99C463A1975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Pedro Pablo Kuczynski
(Mayo-2017)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s-ES" sz="1600" b="0" i="0" u="none" strike="noStrike" kern="1200" baseline="0">
                    <a:solidFill>
                      <a:srgbClr val="000000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Hoja1!$A$2:$A$15</c:f>
              <c:strCache>
                <c:ptCount val="3"/>
                <c:pt idx="0">
                  <c:v>Aprueba</c:v>
                </c:pt>
                <c:pt idx="1">
                  <c:v>Desaprueba</c:v>
                </c:pt>
                <c:pt idx="2">
                  <c:v>NS/NP</c:v>
                </c:pt>
              </c:strCache>
            </c:strRef>
          </c:cat>
          <c:val>
            <c:numRef>
              <c:f>Hoja1!$C$2:$C$15</c:f>
              <c:numCache>
                <c:formatCode>0%</c:formatCode>
                <c:ptCount val="3"/>
                <c:pt idx="0">
                  <c:v>0.36</c:v>
                </c:pt>
                <c:pt idx="1">
                  <c:v>0.54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64-4417-82D2-F99C463A1975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Martín Vizcarra 
(Enero-2019)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2.0422370287249268E-2"/>
                  <c:y val="-1.0543450535132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91-4A6E-9D42-47C56A81BB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s-ES" sz="1600" b="0" i="0" u="none" strike="noStrike" kern="1200" baseline="0">
                    <a:solidFill>
                      <a:srgbClr val="000000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Hoja1!$A$2:$A$15</c:f>
              <c:strCache>
                <c:ptCount val="3"/>
                <c:pt idx="0">
                  <c:v>Aprueba</c:v>
                </c:pt>
                <c:pt idx="1">
                  <c:v>Desaprueba</c:v>
                </c:pt>
                <c:pt idx="2">
                  <c:v>NS/NP</c:v>
                </c:pt>
              </c:strCache>
            </c:strRef>
          </c:cat>
          <c:val>
            <c:numRef>
              <c:f>Hoja1!$D$2:$D$15</c:f>
              <c:numCache>
                <c:formatCode>0%</c:formatCode>
                <c:ptCount val="3"/>
                <c:pt idx="0">
                  <c:v>0.6</c:v>
                </c:pt>
                <c:pt idx="1">
                  <c:v>0.28999999999999998</c:v>
                </c:pt>
                <c:pt idx="2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C64-4417-82D2-F99C463A19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8690904"/>
        <c:axId val="518688160"/>
      </c:barChart>
      <c:catAx>
        <c:axId val="518690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600" b="0" i="0" u="none" strike="noStrike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s-PE"/>
          </a:p>
        </c:txPr>
        <c:crossAx val="518688160"/>
        <c:crosses val="autoZero"/>
        <c:auto val="0"/>
        <c:lblAlgn val="ctr"/>
        <c:lblOffset val="100"/>
        <c:noMultiLvlLbl val="1"/>
      </c:catAx>
      <c:valAx>
        <c:axId val="51868816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600" b="0" i="0" u="none" strike="noStrike" kern="1200" baseline="0">
                <a:solidFill>
                  <a:srgbClr val="000000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s-PE"/>
          </a:p>
        </c:txPr>
        <c:crossAx val="518690904"/>
        <c:crossesAt val="1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3.9679335163403814E-2"/>
          <c:y val="0.20743367225268919"/>
          <c:w val="0.92318908249614284"/>
          <c:h val="0.184880857971211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ES" sz="1600" b="0" i="0" u="none" strike="noStrike" kern="1200" baseline="0">
              <a:solidFill>
                <a:srgbClr val="000000"/>
              </a:solidFill>
              <a:latin typeface="Corbel" panose="020B0503020204020204" pitchFamily="34" charset="0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 marL="0" lvl="0" algn="l" defTabSz="914400" rtl="0" eaLnBrk="1" latinLnBrk="0" hangingPunct="1">
        <a:defRPr lang="es-ES" sz="1600" kern="1200">
          <a:solidFill>
            <a:srgbClr val="000000"/>
          </a:solidFill>
          <a:latin typeface="Corbel" panose="020B0503020204020204" pitchFamily="34" charset="0"/>
          <a:ea typeface="+mn-ea"/>
          <a:cs typeface="+mn-cs"/>
        </a:defRPr>
      </a:pPr>
      <a:endParaRPr lang="es-PE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043175948316152"/>
          <c:y val="2.8143908244009499E-2"/>
          <c:w val="0.49152074445688104"/>
          <c:h val="0.86354132964151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Jul-18*</c:v>
                </c:pt>
              </c:strCache>
            </c:strRef>
          </c:tx>
          <c:spPr>
            <a:solidFill>
              <a:srgbClr val="CCC1A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Hoja1!$A$2:$A$11</c:f>
              <c:strCache>
                <c:ptCount val="10"/>
                <c:pt idx="0">
                  <c:v>NS/NP</c:v>
                </c:pt>
                <c:pt idx="1">
                  <c:v>Está obligada a votar según lo que manda su líder político</c:v>
                </c:pt>
                <c:pt idx="2">
                  <c:v>Se dividirá con facilidad</c:v>
                </c:pt>
                <c:pt idx="3">
                  <c:v>Tiene un plan claro para el desarrollo del país</c:v>
                </c:pt>
                <c:pt idx="4">
                  <c:v>Está fiscalizando al gobierno</c:v>
                </c:pt>
                <c:pt idx="5">
                  <c:v>Actúa de manera unida</c:v>
                </c:pt>
                <c:pt idx="6">
                  <c:v>Está buscando lo mejor para el Perú</c:v>
                </c:pt>
                <c:pt idx="7">
                  <c:v>Hay problemas de corrupción</c:v>
                </c:pt>
                <c:pt idx="8">
                  <c:v>Solo se fija en sus intereses</c:v>
                </c:pt>
                <c:pt idx="9">
                  <c:v>No se les escucha mucho</c:v>
                </c:pt>
              </c:strCache>
            </c:strRef>
          </c:cat>
          <c:val>
            <c:numRef>
              <c:f>Hoja1!$B$2:$B$11</c:f>
              <c:numCache>
                <c:formatCode>0%</c:formatCode>
                <c:ptCount val="10"/>
                <c:pt idx="1">
                  <c:v>0.06</c:v>
                </c:pt>
                <c:pt idx="2">
                  <c:v>7.0000000000000007E-2</c:v>
                </c:pt>
                <c:pt idx="3">
                  <c:v>0.06</c:v>
                </c:pt>
                <c:pt idx="4">
                  <c:v>0.08</c:v>
                </c:pt>
                <c:pt idx="5">
                  <c:v>0.12</c:v>
                </c:pt>
                <c:pt idx="6">
                  <c:v>0.1</c:v>
                </c:pt>
                <c:pt idx="7">
                  <c:v>0.18</c:v>
                </c:pt>
                <c:pt idx="8">
                  <c:v>0.26</c:v>
                </c:pt>
                <c:pt idx="9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EB-4F58-8359-0A3BF390B4A4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Ene-19</c:v>
                </c:pt>
              </c:strCache>
            </c:strRef>
          </c:tx>
          <c:spPr>
            <a:solidFill>
              <a:srgbClr val="74B19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Hoja1!$A$2:$A$11</c:f>
              <c:strCache>
                <c:ptCount val="10"/>
                <c:pt idx="0">
                  <c:v>NS/NP</c:v>
                </c:pt>
                <c:pt idx="1">
                  <c:v>Está obligada a votar según lo que manda su líder político</c:v>
                </c:pt>
                <c:pt idx="2">
                  <c:v>Se dividirá con facilidad</c:v>
                </c:pt>
                <c:pt idx="3">
                  <c:v>Tiene un plan claro para el desarrollo del país</c:v>
                </c:pt>
                <c:pt idx="4">
                  <c:v>Está fiscalizando al gobierno</c:v>
                </c:pt>
                <c:pt idx="5">
                  <c:v>Actúa de manera unida</c:v>
                </c:pt>
                <c:pt idx="6">
                  <c:v>Está buscando lo mejor para el Perú</c:v>
                </c:pt>
                <c:pt idx="7">
                  <c:v>Hay problemas de corrupción</c:v>
                </c:pt>
                <c:pt idx="8">
                  <c:v>Solo se fija en sus intereses</c:v>
                </c:pt>
                <c:pt idx="9">
                  <c:v>No se les escucha mucho</c:v>
                </c:pt>
              </c:strCache>
            </c:strRef>
          </c:cat>
          <c:val>
            <c:numRef>
              <c:f>Hoja1!$C$2:$C$11</c:f>
              <c:numCache>
                <c:formatCode>0%</c:formatCode>
                <c:ptCount val="10"/>
                <c:pt idx="0">
                  <c:v>0.24</c:v>
                </c:pt>
                <c:pt idx="1">
                  <c:v>0.04</c:v>
                </c:pt>
                <c:pt idx="2">
                  <c:v>0.04</c:v>
                </c:pt>
                <c:pt idx="3">
                  <c:v>0.05</c:v>
                </c:pt>
                <c:pt idx="4">
                  <c:v>0.08</c:v>
                </c:pt>
                <c:pt idx="5">
                  <c:v>0.11</c:v>
                </c:pt>
                <c:pt idx="6">
                  <c:v>0.11</c:v>
                </c:pt>
                <c:pt idx="7">
                  <c:v>0.12</c:v>
                </c:pt>
                <c:pt idx="8">
                  <c:v>0.2</c:v>
                </c:pt>
                <c:pt idx="9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EB-4F58-8359-0A3BF390B4A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90807464"/>
        <c:axId val="390807856"/>
      </c:barChart>
      <c:catAx>
        <c:axId val="390807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50" b="0" i="0" u="none" strike="noStrike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s-PE"/>
          </a:p>
        </c:txPr>
        <c:crossAx val="390807856"/>
        <c:crosses val="autoZero"/>
        <c:auto val="1"/>
        <c:lblAlgn val="ctr"/>
        <c:lblOffset val="100"/>
        <c:noMultiLvlLbl val="0"/>
      </c:catAx>
      <c:valAx>
        <c:axId val="39080785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390807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0032897637024469"/>
          <c:y val="0.24437534827330978"/>
          <c:w val="0.19967099294772583"/>
          <c:h val="0.167161115715582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Corbel" panose="020B0503020204020204" pitchFamily="34" charset="0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Corbel" panose="020B0503020204020204" pitchFamily="34" charset="0"/>
        </a:defRPr>
      </a:pPr>
      <a:endParaRPr lang="es-PE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7099031991077E-2"/>
          <c:y val="0.36617449338395086"/>
          <c:w val="0.99805655623168099"/>
          <c:h val="0.252310723557592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Hoja1!$A$2:$A$19</c:f>
              <c:strCache>
                <c:ptCount val="7"/>
                <c:pt idx="0">
                  <c:v>Yohny Lescano</c:v>
                </c:pt>
                <c:pt idx="1">
                  <c:v>Víctor Andrés García Belaúnde</c:v>
                </c:pt>
                <c:pt idx="2">
                  <c:v>Alberto De Belaúnde</c:v>
                </c:pt>
                <c:pt idx="3">
                  <c:v>Richard Acuña</c:v>
                </c:pt>
                <c:pt idx="4">
                  <c:v>Mercedes Araoz</c:v>
                </c:pt>
                <c:pt idx="5">
                  <c:v>Daniel Salaverry</c:v>
                </c:pt>
                <c:pt idx="6">
                  <c:v>Otros</c:v>
                </c:pt>
              </c:strCache>
            </c:strRef>
          </c:cat>
          <c:val>
            <c:numRef>
              <c:f>Hoja1!$B$2:$B$19</c:f>
              <c:numCache>
                <c:formatCode>0%</c:formatCode>
                <c:ptCount val="7"/>
                <c:pt idx="0">
                  <c:v>6.3E-2</c:v>
                </c:pt>
                <c:pt idx="1">
                  <c:v>2.8000000000000001E-2</c:v>
                </c:pt>
                <c:pt idx="2">
                  <c:v>2.7E-2</c:v>
                </c:pt>
                <c:pt idx="3">
                  <c:v>0.02</c:v>
                </c:pt>
                <c:pt idx="4">
                  <c:v>1.7000000000000001E-2</c:v>
                </c:pt>
                <c:pt idx="5">
                  <c:v>1.4999999999999999E-2</c:v>
                </c:pt>
                <c:pt idx="6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35-4CC5-9B98-E8DF86AC45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4288296"/>
        <c:axId val="464290648"/>
      </c:barChart>
      <c:catAx>
        <c:axId val="464288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50" b="0" i="0" u="none" strike="noStrike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s-PE"/>
          </a:p>
        </c:txPr>
        <c:crossAx val="464290648"/>
        <c:crosses val="autoZero"/>
        <c:auto val="0"/>
        <c:lblAlgn val="ctr"/>
        <c:lblOffset val="100"/>
        <c:noMultiLvlLbl val="1"/>
      </c:catAx>
      <c:valAx>
        <c:axId val="46429064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64288296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560732803408831"/>
          <c:y val="9.703431573331317E-2"/>
          <c:w val="0.63906036777491437"/>
          <c:h val="0.70094064023461122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Lbls>
            <c:dLbl>
              <c:idx val="0"/>
              <c:layout>
                <c:manualLayout>
                  <c:x val="-0.14819237207585023"/>
                  <c:y val="0.15462023972114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C1E-4EF0-AE4E-DC6857EFFE9F}"/>
                </c:ext>
              </c:extLst>
            </c:dLbl>
            <c:dLbl>
              <c:idx val="1"/>
              <c:layout>
                <c:manualLayout>
                  <c:x val="0.15696462427990263"/>
                  <c:y val="-0.2908436415177624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ES" sz="2800" b="1">
                      <a:solidFill>
                        <a:schemeClr val="bg1"/>
                      </a:solidFill>
                      <a:latin typeface="Corbel" panose="020B0503020204020204" pitchFamily="34" charset="0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80245133381396"/>
                      <c:h val="0.3099799668017376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C1E-4EF0-AE4E-DC6857EFFE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sz="1600" b="1">
                    <a:solidFill>
                      <a:schemeClr val="bg1"/>
                    </a:solidFill>
                    <a:latin typeface="Corbel" panose="020B0503020204020204" pitchFamily="34" charset="0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Hoja1!$A$2:$A$4</c:f>
              <c:strCache>
                <c:ptCount val="3"/>
                <c:pt idx="0">
                  <c:v>Alguien </c:v>
                </c:pt>
                <c:pt idx="1">
                  <c:v>Nadie/ Ninguno</c:v>
                </c:pt>
                <c:pt idx="2">
                  <c:v>NS/NP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0.17</c:v>
                </c:pt>
                <c:pt idx="1">
                  <c:v>0.73499999999999999</c:v>
                </c:pt>
                <c:pt idx="2">
                  <c:v>9.1999999999999998E-2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1E-4EF0-AE4E-DC6857EFFE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8.3100608008543006E-3"/>
          <c:y val="0.73531756284146121"/>
          <c:w val="0.97459603884812762"/>
          <c:h val="0.23316455882322051"/>
        </c:manualLayout>
      </c:layout>
      <c:overlay val="0"/>
      <c:txPr>
        <a:bodyPr/>
        <a:lstStyle/>
        <a:p>
          <a:pPr>
            <a:defRPr lang="es-ES" sz="1600">
              <a:latin typeface="Corbel" panose="020B0503020204020204" pitchFamily="34" charset="0"/>
            </a:defRPr>
          </a:pPr>
          <a:endParaRPr lang="es-PE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s-PE"/>
    </a:p>
  </c:tx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137630173413978"/>
          <c:y val="3.8887673359132256E-2"/>
          <c:w val="0.73799014507410488"/>
          <c:h val="0.8479564346712141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Nov-18</c:v>
                </c:pt>
              </c:strCache>
            </c:strRef>
          </c:tx>
          <c:spPr>
            <a:solidFill>
              <a:srgbClr val="CCC1A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Museo Sans 100" panose="02000000000000000000" pitchFamily="50" charset="0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NS/NP</c:v>
                </c:pt>
                <c:pt idx="1">
                  <c:v>No tiene</c:v>
                </c:pt>
                <c:pt idx="2">
                  <c:v>Sí tiene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0.09</c:v>
                </c:pt>
                <c:pt idx="1">
                  <c:v>0.47</c:v>
                </c:pt>
                <c:pt idx="2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03-432A-BA2D-DC92FD843A7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Dic-18</c:v>
                </c:pt>
              </c:strCache>
            </c:strRef>
          </c:tx>
          <c:spPr>
            <a:solidFill>
              <a:srgbClr val="74B19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Museo Sans 100" panose="02000000000000000000" pitchFamily="50" charset="0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NS/NP</c:v>
                </c:pt>
                <c:pt idx="1">
                  <c:v>No tiene</c:v>
                </c:pt>
                <c:pt idx="2">
                  <c:v>Sí tiene</c:v>
                </c:pt>
              </c:strCache>
            </c:strRef>
          </c:cat>
          <c:val>
            <c:numRef>
              <c:f>Hoja1!$C$2:$C$4</c:f>
              <c:numCache>
                <c:formatCode>0%</c:formatCode>
                <c:ptCount val="3"/>
                <c:pt idx="0">
                  <c:v>0.1</c:v>
                </c:pt>
                <c:pt idx="1">
                  <c:v>0.39</c:v>
                </c:pt>
                <c:pt idx="2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03-432A-BA2D-DC92FD843A7D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Ene-19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Museo Sans 100" panose="02000000000000000000" pitchFamily="50" charset="0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NS/NP</c:v>
                </c:pt>
                <c:pt idx="1">
                  <c:v>No tiene</c:v>
                </c:pt>
                <c:pt idx="2">
                  <c:v>Sí tiene</c:v>
                </c:pt>
              </c:strCache>
            </c:strRef>
          </c:cat>
          <c:val>
            <c:numRef>
              <c:f>Hoja1!$D$2:$D$4</c:f>
              <c:numCache>
                <c:formatCode>0%</c:formatCode>
                <c:ptCount val="3"/>
                <c:pt idx="0">
                  <c:v>0.11</c:v>
                </c:pt>
                <c:pt idx="1">
                  <c:v>0.38</c:v>
                </c:pt>
                <c:pt idx="2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03-432A-BA2D-DC92FD843A7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7413768"/>
        <c:axId val="77414160"/>
      </c:barChart>
      <c:catAx>
        <c:axId val="77413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Museo Sans 100" panose="02000000000000000000" pitchFamily="50" charset="0"/>
                <a:ea typeface="+mn-ea"/>
                <a:cs typeface="+mn-cs"/>
              </a:defRPr>
            </a:pPr>
            <a:endParaRPr lang="es-PE"/>
          </a:p>
        </c:txPr>
        <c:crossAx val="77414160"/>
        <c:crosses val="autoZero"/>
        <c:auto val="1"/>
        <c:lblAlgn val="ctr"/>
        <c:lblOffset val="100"/>
        <c:noMultiLvlLbl val="0"/>
      </c:catAx>
      <c:valAx>
        <c:axId val="7741416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77413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Museo Sans 100" panose="02000000000000000000" pitchFamily="50" charset="0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Museo Sans 100" panose="02000000000000000000" pitchFamily="50" charset="0"/>
        </a:defRPr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199197782396648E-2"/>
          <c:y val="0.36069829189874886"/>
          <c:w val="0.98851786219154103"/>
          <c:h val="0.434866692803908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s-ES" sz="1200" b="0" i="0" u="none" strike="noStrike" kern="1200" baseline="0">
                    <a:solidFill>
                      <a:srgbClr val="000000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Hoja1!$A$2:$A$20</c:f>
              <c:strCache>
                <c:ptCount val="8"/>
                <c:pt idx="0">
                  <c:v> Es respetado por los peruanos</c:v>
                </c:pt>
                <c:pt idx="1">
                  <c:v>Genera confianza</c:v>
                </c:pt>
                <c:pt idx="2">
                  <c:v>Es querido por los peruanos</c:v>
                </c:pt>
                <c:pt idx="3">
                  <c:v>Se preocupa por el desarrollo de las provincias</c:v>
                </c:pt>
                <c:pt idx="4">
                  <c:v>Habla mucho y hace poco</c:v>
                </c:pt>
                <c:pt idx="5">
                  <c:v> No trabaja en equipo</c:v>
                </c:pt>
                <c:pt idx="6">
                  <c:v>Es autoritario</c:v>
                </c:pt>
                <c:pt idx="7">
                  <c:v>Es corrupto</c:v>
                </c:pt>
              </c:strCache>
            </c:strRef>
          </c:cat>
          <c:val>
            <c:numRef>
              <c:f>Hoja1!$B$2:$B$20</c:f>
              <c:numCache>
                <c:formatCode>0%</c:formatCode>
                <c:ptCount val="8"/>
                <c:pt idx="0">
                  <c:v>0.66800000000000004</c:v>
                </c:pt>
                <c:pt idx="1">
                  <c:v>0.624</c:v>
                </c:pt>
                <c:pt idx="2">
                  <c:v>0.61599999999999999</c:v>
                </c:pt>
                <c:pt idx="3">
                  <c:v>0.56299999999999994</c:v>
                </c:pt>
                <c:pt idx="4">
                  <c:v>0.44500000000000001</c:v>
                </c:pt>
                <c:pt idx="5">
                  <c:v>0.36</c:v>
                </c:pt>
                <c:pt idx="6">
                  <c:v>0.33500000000000002</c:v>
                </c:pt>
                <c:pt idx="7">
                  <c:v>0.251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D5-4BD8-8146-09BE33E81DF7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Aprueban a Vizcarra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s-ES" sz="1200" b="0" i="0" u="none" strike="noStrike" kern="1200" baseline="0">
                      <a:solidFill>
                        <a:srgbClr val="000000"/>
                      </a:solidFill>
                      <a:latin typeface="Corbel" panose="020B0503020204020204" pitchFamily="34" charset="0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8D5-4BD8-8146-09BE33E81DF7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s-ES" sz="1200" b="0" i="0" u="none" strike="noStrike" kern="1200" baseline="0">
                      <a:solidFill>
                        <a:srgbClr val="000000"/>
                      </a:solidFill>
                      <a:latin typeface="Corbel" panose="020B0503020204020204" pitchFamily="34" charset="0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58D5-4BD8-8146-09BE33E81DF7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s-ES" sz="1200" b="0" i="0" u="none" strike="noStrike" kern="1200" baseline="0">
                      <a:solidFill>
                        <a:srgbClr val="000000"/>
                      </a:solidFill>
                      <a:latin typeface="Corbel" panose="020B0503020204020204" pitchFamily="34" charset="0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8D5-4BD8-8146-09BE33E81DF7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s-ES" sz="1200" b="0" i="0" u="none" strike="noStrike" kern="1200" baseline="0">
                      <a:solidFill>
                        <a:srgbClr val="000000"/>
                      </a:solidFill>
                      <a:latin typeface="Corbel" panose="020B0503020204020204" pitchFamily="34" charset="0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58D5-4BD8-8146-09BE33E81DF7}"/>
                </c:ext>
              </c:extLst>
            </c:dLbl>
            <c:spPr>
              <a:noFill/>
              <a:ln>
                <a:solidFill>
                  <a:schemeClr val="accent4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s-ES" sz="1200" b="0" i="0" u="none" strike="noStrike" kern="1200" baseline="0">
                    <a:solidFill>
                      <a:srgbClr val="000000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Hoja1!$A$2:$A$20</c:f>
              <c:strCache>
                <c:ptCount val="8"/>
                <c:pt idx="0">
                  <c:v> Es respetado por los peruanos</c:v>
                </c:pt>
                <c:pt idx="1">
                  <c:v>Genera confianza</c:v>
                </c:pt>
                <c:pt idx="2">
                  <c:v>Es querido por los peruanos</c:v>
                </c:pt>
                <c:pt idx="3">
                  <c:v>Se preocupa por el desarrollo de las provincias</c:v>
                </c:pt>
                <c:pt idx="4">
                  <c:v>Habla mucho y hace poco</c:v>
                </c:pt>
                <c:pt idx="5">
                  <c:v> No trabaja en equipo</c:v>
                </c:pt>
                <c:pt idx="6">
                  <c:v>Es autoritario</c:v>
                </c:pt>
                <c:pt idx="7">
                  <c:v>Es corrupto</c:v>
                </c:pt>
              </c:strCache>
            </c:strRef>
          </c:cat>
          <c:val>
            <c:numRef>
              <c:f>Hoja1!$C$2:$C$20</c:f>
              <c:numCache>
                <c:formatCode>0%</c:formatCode>
                <c:ptCount val="8"/>
                <c:pt idx="0">
                  <c:v>0.86599999999999999</c:v>
                </c:pt>
                <c:pt idx="1">
                  <c:v>0.88</c:v>
                </c:pt>
                <c:pt idx="2">
                  <c:v>0.82899999999999996</c:v>
                </c:pt>
                <c:pt idx="3">
                  <c:v>0.77500000000000002</c:v>
                </c:pt>
                <c:pt idx="4">
                  <c:v>0.28999999999999998</c:v>
                </c:pt>
                <c:pt idx="5">
                  <c:v>0.433</c:v>
                </c:pt>
                <c:pt idx="6">
                  <c:v>0.27200000000000002</c:v>
                </c:pt>
                <c:pt idx="7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8D5-4BD8-8146-09BE33E81DF7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Desaprueban a Vizcarra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4"/>
              <c:spPr>
                <a:noFill/>
                <a:ln>
                  <a:solidFill>
                    <a:schemeClr val="accent3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s-ES" sz="1200" b="0" i="0" u="none" strike="noStrike" kern="1200" baseline="0">
                      <a:solidFill>
                        <a:srgbClr val="000000"/>
                      </a:solidFill>
                      <a:latin typeface="Corbel" panose="020B0503020204020204" pitchFamily="34" charset="0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58D5-4BD8-8146-09BE33E81DF7}"/>
                </c:ext>
              </c:extLst>
            </c:dLbl>
            <c:dLbl>
              <c:idx val="6"/>
              <c:spPr>
                <a:noFill/>
                <a:ln>
                  <a:solidFill>
                    <a:schemeClr val="accent3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s-ES" sz="1200" b="0" i="0" u="none" strike="noStrike" kern="1200" baseline="0">
                      <a:solidFill>
                        <a:srgbClr val="000000"/>
                      </a:solidFill>
                      <a:latin typeface="Corbel" panose="020B0503020204020204" pitchFamily="34" charset="0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58D5-4BD8-8146-09BE33E81DF7}"/>
                </c:ext>
              </c:extLst>
            </c:dLbl>
            <c:dLbl>
              <c:idx val="7"/>
              <c:spPr>
                <a:noFill/>
                <a:ln>
                  <a:solidFill>
                    <a:schemeClr val="accent3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s-ES" sz="1200" b="0" i="0" u="none" strike="noStrike" kern="1200" baseline="0">
                      <a:solidFill>
                        <a:srgbClr val="000000"/>
                      </a:solidFill>
                      <a:latin typeface="Corbel" panose="020B0503020204020204" pitchFamily="34" charset="0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58D5-4BD8-8146-09BE33E81D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s-ES" sz="1200" b="0" i="0" u="none" strike="noStrike" kern="1200" baseline="0">
                    <a:solidFill>
                      <a:srgbClr val="000000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Hoja1!$A$2:$A$20</c:f>
              <c:strCache>
                <c:ptCount val="8"/>
                <c:pt idx="0">
                  <c:v> Es respetado por los peruanos</c:v>
                </c:pt>
                <c:pt idx="1">
                  <c:v>Genera confianza</c:v>
                </c:pt>
                <c:pt idx="2">
                  <c:v>Es querido por los peruanos</c:v>
                </c:pt>
                <c:pt idx="3">
                  <c:v>Se preocupa por el desarrollo de las provincias</c:v>
                </c:pt>
                <c:pt idx="4">
                  <c:v>Habla mucho y hace poco</c:v>
                </c:pt>
                <c:pt idx="5">
                  <c:v> No trabaja en equipo</c:v>
                </c:pt>
                <c:pt idx="6">
                  <c:v>Es autoritario</c:v>
                </c:pt>
                <c:pt idx="7">
                  <c:v>Es corrupto</c:v>
                </c:pt>
              </c:strCache>
            </c:strRef>
          </c:cat>
          <c:val>
            <c:numRef>
              <c:f>Hoja1!$D$2:$D$20</c:f>
              <c:numCache>
                <c:formatCode>0%</c:formatCode>
                <c:ptCount val="8"/>
                <c:pt idx="0">
                  <c:v>0.35199999999999998</c:v>
                </c:pt>
                <c:pt idx="1">
                  <c:v>0.192</c:v>
                </c:pt>
                <c:pt idx="2">
                  <c:v>0.28399999999999997</c:v>
                </c:pt>
                <c:pt idx="3">
                  <c:v>0.19900000000000001</c:v>
                </c:pt>
                <c:pt idx="4">
                  <c:v>0.76200000000000001</c:v>
                </c:pt>
                <c:pt idx="5">
                  <c:v>0.26700000000000002</c:v>
                </c:pt>
                <c:pt idx="6">
                  <c:v>0.49199999999999999</c:v>
                </c:pt>
                <c:pt idx="7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8D5-4BD8-8146-09BE33E81D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7858376"/>
        <c:axId val="467847792"/>
      </c:barChart>
      <c:catAx>
        <c:axId val="467858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200" b="0" i="0" u="none" strike="noStrike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s-PE"/>
          </a:p>
        </c:txPr>
        <c:crossAx val="467847792"/>
        <c:crosses val="autoZero"/>
        <c:auto val="0"/>
        <c:lblAlgn val="ctr"/>
        <c:lblOffset val="100"/>
        <c:noMultiLvlLbl val="1"/>
      </c:catAx>
      <c:valAx>
        <c:axId val="46784779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600" b="0" i="0" u="none" strike="noStrike" kern="1200" baseline="0">
                <a:solidFill>
                  <a:srgbClr val="000000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s-PE"/>
          </a:p>
        </c:txPr>
        <c:crossAx val="467858376"/>
        <c:crossesAt val="1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6.6822083292279053E-2"/>
          <c:y val="0.24960747439321715"/>
          <c:w val="0.86528413408419036"/>
          <c:h val="5.57235793029963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ES" sz="1600" b="0" i="0" u="none" strike="noStrike" kern="1200" baseline="0">
              <a:solidFill>
                <a:srgbClr val="000000"/>
              </a:solidFill>
              <a:latin typeface="Corbel" panose="020B0503020204020204" pitchFamily="34" charset="0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 marL="0" lvl="0" algn="l" defTabSz="914400" rtl="0" eaLnBrk="1" latinLnBrk="0" hangingPunct="1">
        <a:defRPr lang="es-ES" sz="1600" kern="1200">
          <a:solidFill>
            <a:srgbClr val="000000"/>
          </a:solidFill>
          <a:latin typeface="Corbel" panose="020B0503020204020204" pitchFamily="34" charset="0"/>
          <a:ea typeface="+mn-ea"/>
          <a:cs typeface="+mn-cs"/>
        </a:defRPr>
      </a:pPr>
      <a:endParaRPr lang="es-PE"/>
    </a:p>
  </c:txPr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4690314379189542"/>
          <c:y val="9.1376294464788121E-2"/>
          <c:w val="0.33860279074682798"/>
          <c:h val="0.80867520696857598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explosion val="7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C53-4E19-8665-2856EDC0CF3F}"/>
              </c:ext>
            </c:extLst>
          </c:dPt>
          <c:dPt>
            <c:idx val="1"/>
            <c:bubble3D val="0"/>
            <c:explosion val="12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C53-4E19-8665-2856EDC0CF3F}"/>
              </c:ext>
            </c:extLst>
          </c:dPt>
          <c:dPt>
            <c:idx val="2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C53-4E19-8665-2856EDC0CF3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C53-4E19-8665-2856EDC0CF3F}"/>
              </c:ext>
            </c:extLst>
          </c:dPt>
          <c:dLbls>
            <c:dLbl>
              <c:idx val="0"/>
              <c:layout>
                <c:manualLayout>
                  <c:x val="2.285257975437192E-2"/>
                  <c:y val="-0.1932900988032908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bg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defRPr>
                    </a:pPr>
                    <a:fld id="{5F2D213E-CDD4-4043-8F09-B7DA68B1632C}" type="PERCENTAGE">
                      <a:rPr lang="en-US" sz="1800" b="1" baseline="0" smtClean="0">
                        <a:solidFill>
                          <a:schemeClr val="bg1"/>
                        </a:solidFill>
                        <a:latin typeface="Corbel" panose="020B0503020204020204" pitchFamily="34" charset="0"/>
                      </a:rPr>
                      <a:pPr>
                        <a:defRPr sz="1800" b="1">
                          <a:solidFill>
                            <a:schemeClr val="bg1"/>
                          </a:solidFill>
                          <a:latin typeface="Corbel" panose="020B0503020204020204" pitchFamily="34" charset="0"/>
                        </a:defRPr>
                      </a:pPr>
                      <a:t>[PORCENTAJE]</a:t>
                    </a:fld>
                    <a:endParaRPr lang="es-P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Corbel" panose="020B0503020204020204" pitchFamily="34" charset="0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C53-4E19-8665-2856EDC0CF3F}"/>
                </c:ext>
              </c:extLst>
            </c:dLbl>
            <c:dLbl>
              <c:idx val="1"/>
              <c:layout>
                <c:manualLayout>
                  <c:x val="0.10255881325563969"/>
                  <c:y val="0.1996771279321891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bg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defRPr>
                    </a:pPr>
                    <a:fld id="{BA5EF669-BC5F-41DC-865E-EEC9DDF39ACC}" type="PERCENTAGE">
                      <a:rPr lang="en-US" sz="2800" b="1" baseline="0" smtClean="0">
                        <a:solidFill>
                          <a:schemeClr val="bg1"/>
                        </a:solidFill>
                      </a:rPr>
                      <a:pPr>
                        <a:defRPr sz="2800" b="1">
                          <a:solidFill>
                            <a:schemeClr val="bg1"/>
                          </a:solidFill>
                          <a:latin typeface="Corbel" panose="020B0503020204020204" pitchFamily="34" charset="0"/>
                        </a:defRPr>
                      </a:pPr>
                      <a:t>[PORCENTAJE]</a:t>
                    </a:fld>
                    <a:endParaRPr lang="es-P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Corbel" panose="020B0503020204020204" pitchFamily="34" charset="0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C53-4E19-8665-2856EDC0CF3F}"/>
                </c:ext>
              </c:extLst>
            </c:dLbl>
            <c:dLbl>
              <c:idx val="2"/>
              <c:layout>
                <c:manualLayout>
                  <c:x val="-8.117697763210717E-2"/>
                  <c:y val="-0.1329673035488189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defRPr>
                    </a:pPr>
                    <a:fld id="{146AACDD-8AA7-418D-B627-68BB848540E5}" type="PERCENTAGE">
                      <a:rPr lang="en-US" sz="1400" b="1" baseline="0" smtClean="0">
                        <a:solidFill>
                          <a:schemeClr val="tx1"/>
                        </a:solidFill>
                      </a:rPr>
                      <a:pPr>
                        <a:defRPr sz="1400" b="1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pPr>
                      <a:t>[PORCENTAJE]</a:t>
                    </a:fld>
                    <a:endParaRPr lang="es-P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Corbel" panose="020B0503020204020204" pitchFamily="34" charset="0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C53-4E19-8665-2856EDC0CF3F}"/>
                </c:ext>
              </c:extLst>
            </c:dLbl>
            <c:dLbl>
              <c:idx val="3"/>
              <c:layout>
                <c:manualLayout>
                  <c:x val="-0.17425818035284199"/>
                  <c:y val="-4.9875283002072397E-2"/>
                </c:manualLayout>
              </c:layout>
              <c:tx>
                <c:rich>
                  <a:bodyPr/>
                  <a:lstStyle/>
                  <a:p>
                    <a:fld id="{43C88FFC-B9D6-4692-86F5-E14ABF44126C}" type="VALUE">
                      <a:rPr lang="en-US" sz="1200" b="1" smtClean="0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es-PE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C53-4E19-8665-2856EDC0CF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s-PE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Aprueba</c:v>
                </c:pt>
                <c:pt idx="1">
                  <c:v>Desaprueba</c:v>
                </c:pt>
                <c:pt idx="2">
                  <c:v>NS/NP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0.26</c:v>
                </c:pt>
                <c:pt idx="1">
                  <c:v>0.54</c:v>
                </c:pt>
                <c:pt idx="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C53-4E19-8665-2856EDC0CF3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15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20034548497366286"/>
          <c:y val="0.13520171822904287"/>
          <c:w val="0.29052001744803385"/>
          <c:h val="0.715482966001989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Corbel" panose="020B0503020204020204" pitchFamily="34" charset="0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853296334294173E-2"/>
          <c:y val="0.30600604562456024"/>
          <c:w val="0.97243580993517897"/>
          <c:h val="0.50328713476280418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Aprueba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circle"/>
            <c:size val="7"/>
            <c:spPr>
              <a:solidFill>
                <a:schemeClr val="accent6"/>
              </a:solidFill>
              <a:ln w="38100">
                <a:solidFill>
                  <a:schemeClr val="accent6"/>
                </a:solidFill>
              </a:ln>
            </c:spPr>
          </c:marker>
          <c:dLbls>
            <c:dLbl>
              <c:idx val="0"/>
              <c:layout>
                <c:manualLayout>
                  <c:x val="-3.0755669996784571E-2"/>
                  <c:y val="-4.14396085620117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D3D-4B31-89A8-828FB17A72C9}"/>
                </c:ext>
              </c:extLst>
            </c:dLbl>
            <c:dLbl>
              <c:idx val="1"/>
              <c:layout>
                <c:manualLayout>
                  <c:x val="-2.7988075127105435E-2"/>
                  <c:y val="-4.45941191719439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D3D-4B31-89A8-828FB17A72C9}"/>
                </c:ext>
              </c:extLst>
            </c:dLbl>
            <c:dLbl>
              <c:idx val="2"/>
              <c:layout>
                <c:manualLayout>
                  <c:x val="-2.9738697279736631E-2"/>
                  <c:y val="-3.88012443061881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ADB-4783-A833-30A266E851AC}"/>
                </c:ext>
              </c:extLst>
            </c:dLbl>
            <c:dLbl>
              <c:idx val="3"/>
              <c:layout>
                <c:manualLayout>
                  <c:x val="-2.772406407020276E-2"/>
                  <c:y val="-4.43790967670258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DB-4783-A833-30A266E851AC}"/>
                </c:ext>
              </c:extLst>
            </c:dLbl>
            <c:dLbl>
              <c:idx val="4"/>
              <c:layout>
                <c:manualLayout>
                  <c:x val="-2.9514272744955779E-2"/>
                  <c:y val="-4.57412139391919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ADB-4783-A833-30A266E851AC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0">
                      <a:solidFill>
                        <a:schemeClr val="accent1"/>
                      </a:solidFill>
                      <a:latin typeface="Corbel" panose="020B0503020204020204" pitchFamily="34" charset="0"/>
                    </a:defRPr>
                  </a:pPr>
                  <a:endParaRPr lang="es-P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DADB-4783-A833-30A266E851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0">
                    <a:latin typeface="Corbel" panose="020B0503020204020204" pitchFamily="34" charset="0"/>
                  </a:defRPr>
                </a:pPr>
                <a:endParaRPr lang="es-P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Hoja1!$A$17:$A$22</c:f>
              <c:strCache>
                <c:ptCount val="6"/>
                <c:pt idx="0">
                  <c:v>ago-18*</c:v>
                </c:pt>
                <c:pt idx="1">
                  <c:v>sep-18*</c:v>
                </c:pt>
                <c:pt idx="2">
                  <c:v>Oct-18</c:v>
                </c:pt>
                <c:pt idx="3">
                  <c:v>Nov-18</c:v>
                </c:pt>
                <c:pt idx="4">
                  <c:v>Dic-18</c:v>
                </c:pt>
                <c:pt idx="5">
                  <c:v>Ene-19</c:v>
                </c:pt>
              </c:strCache>
            </c:strRef>
          </c:cat>
          <c:val>
            <c:numRef>
              <c:f>Hoja1!$B$17:$B$22</c:f>
              <c:numCache>
                <c:formatCode>0%</c:formatCode>
                <c:ptCount val="6"/>
                <c:pt idx="0">
                  <c:v>0.1</c:v>
                </c:pt>
                <c:pt idx="1">
                  <c:v>0.13</c:v>
                </c:pt>
                <c:pt idx="2">
                  <c:v>0.14000000000000001</c:v>
                </c:pt>
                <c:pt idx="3">
                  <c:v>0.17</c:v>
                </c:pt>
                <c:pt idx="4">
                  <c:v>0.152</c:v>
                </c:pt>
                <c:pt idx="5">
                  <c:v>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DADB-4783-A833-30A266E851AC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Desaprueba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7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</c:spPr>
          </c:marker>
          <c:dLbls>
            <c:dLbl>
              <c:idx val="0"/>
              <c:layout>
                <c:manualLayout>
                  <c:x val="-2.4266745222947073E-2"/>
                  <c:y val="-5.16201903492204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ADB-4783-A833-30A266E851AC}"/>
                </c:ext>
              </c:extLst>
            </c:dLbl>
            <c:dLbl>
              <c:idx val="1"/>
              <c:layout>
                <c:manualLayout>
                  <c:x val="-2.4590503694142316E-2"/>
                  <c:y val="-4.43790967670258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ADB-4783-A833-30A266E851AC}"/>
                </c:ext>
              </c:extLst>
            </c:dLbl>
            <c:dLbl>
              <c:idx val="2"/>
              <c:layout>
                <c:manualLayout>
                  <c:x val="-3.2269959769965634E-2"/>
                  <c:y val="-4.43790967670258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ADB-4783-A833-30A266E851AC}"/>
                </c:ext>
              </c:extLst>
            </c:dLbl>
            <c:dLbl>
              <c:idx val="3"/>
              <c:layout>
                <c:manualLayout>
                  <c:x val="-3.3241455016798503E-2"/>
                  <c:y val="-4.88959560048883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ADB-4783-A833-30A266E851AC}"/>
                </c:ext>
              </c:extLst>
            </c:dLbl>
            <c:dLbl>
              <c:idx val="4"/>
              <c:layout>
                <c:manualLayout>
                  <c:x val="-2.6134881701490462E-2"/>
                  <c:y val="-3.85001203569973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ADB-4783-A833-30A266E851AC}"/>
                </c:ext>
              </c:extLst>
            </c:dLbl>
            <c:dLbl>
              <c:idx val="13"/>
              <c:layout>
                <c:manualLayout>
                  <c:x val="0"/>
                  <c:y val="-1.469744102507129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accent5"/>
                      </a:solidFill>
                      <a:latin typeface="Corbel" panose="020B0503020204020204" pitchFamily="34" charset="0"/>
                    </a:defRPr>
                  </a:pPr>
                  <a:endParaRPr lang="es-PE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ADB-4783-A833-30A266E851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latin typeface="Corbel" panose="020B0503020204020204" pitchFamily="34" charset="0"/>
                  </a:defRPr>
                </a:pPr>
                <a:endParaRPr lang="es-P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Hoja1!$A$17:$A$22</c:f>
              <c:strCache>
                <c:ptCount val="6"/>
                <c:pt idx="0">
                  <c:v>ago-18*</c:v>
                </c:pt>
                <c:pt idx="1">
                  <c:v>sep-18*</c:v>
                </c:pt>
                <c:pt idx="2">
                  <c:v>Oct-18</c:v>
                </c:pt>
                <c:pt idx="3">
                  <c:v>Nov-18</c:v>
                </c:pt>
                <c:pt idx="4">
                  <c:v>Dic-18</c:v>
                </c:pt>
                <c:pt idx="5">
                  <c:v>Ene-19</c:v>
                </c:pt>
              </c:strCache>
            </c:strRef>
          </c:cat>
          <c:val>
            <c:numRef>
              <c:f>Hoja1!$C$17:$C$22</c:f>
              <c:numCache>
                <c:formatCode>0%</c:formatCode>
                <c:ptCount val="6"/>
                <c:pt idx="0">
                  <c:v>0.82</c:v>
                </c:pt>
                <c:pt idx="1">
                  <c:v>0.77</c:v>
                </c:pt>
                <c:pt idx="2">
                  <c:v>0.78</c:v>
                </c:pt>
                <c:pt idx="3">
                  <c:v>0.75</c:v>
                </c:pt>
                <c:pt idx="4">
                  <c:v>0.77</c:v>
                </c:pt>
                <c:pt idx="5">
                  <c:v>0.69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DADB-4783-A833-30A266E851AC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NS/NP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circle"/>
            <c:size val="7"/>
            <c:spPr>
              <a:solidFill>
                <a:schemeClr val="accent3"/>
              </a:solidFill>
              <a:ln w="38100">
                <a:solidFill>
                  <a:schemeClr val="accent3"/>
                </a:solidFill>
              </a:ln>
            </c:spPr>
          </c:marker>
          <c:dLbls>
            <c:dLbl>
              <c:idx val="0"/>
              <c:layout>
                <c:manualLayout>
                  <c:x val="-2.8214253699796868E-2"/>
                  <c:y val="3.72812743028552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ADB-4783-A833-30A266E851AC}"/>
                </c:ext>
              </c:extLst>
            </c:dLbl>
            <c:dLbl>
              <c:idx val="1"/>
              <c:layout>
                <c:manualLayout>
                  <c:x val="-2.7842305344950566E-2"/>
                  <c:y val="2.98249268599784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ADB-4783-A833-30A266E851AC}"/>
                </c:ext>
              </c:extLst>
            </c:dLbl>
            <c:dLbl>
              <c:idx val="2"/>
              <c:layout>
                <c:manualLayout>
                  <c:x val="-4.1665693483352112E-2"/>
                  <c:y val="2.60799725956374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DADB-4783-A833-30A266E851AC}"/>
                </c:ext>
              </c:extLst>
            </c:dLbl>
            <c:dLbl>
              <c:idx val="3"/>
              <c:layout>
                <c:manualLayout>
                  <c:x val="-2.3836452028124799E-2"/>
                  <c:y val="3.27644150649926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DADB-4783-A833-30A266E851AC}"/>
                </c:ext>
              </c:extLst>
            </c:dLbl>
            <c:dLbl>
              <c:idx val="4"/>
              <c:layout>
                <c:manualLayout>
                  <c:x val="-2.2453993201164424E-2"/>
                  <c:y val="2.92342517498055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DADB-4783-A833-30A266E851AC}"/>
                </c:ext>
              </c:extLst>
            </c:dLbl>
            <c:dLbl>
              <c:idx val="5"/>
              <c:layout>
                <c:manualLayout>
                  <c:x val="-7.625862176337728E-3"/>
                  <c:y val="-5.003612914343906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DADB-4783-A833-30A266E851AC}"/>
                </c:ext>
              </c:extLst>
            </c:dLbl>
            <c:dLbl>
              <c:idx val="13"/>
              <c:layout>
                <c:manualLayout>
                  <c:x val="-1.6742544549456371E-2"/>
                  <c:y val="-3.20478280191090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tx1"/>
                      </a:solidFill>
                      <a:latin typeface="Corbel" panose="020B0503020204020204" pitchFamily="34" charset="0"/>
                    </a:defRPr>
                  </a:pPr>
                  <a:endParaRPr lang="es-PE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DADB-4783-A833-30A266E851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tx1"/>
                    </a:solidFill>
                    <a:latin typeface="Corbel" panose="020B0503020204020204" pitchFamily="34" charset="0"/>
                  </a:defRPr>
                </a:pPr>
                <a:endParaRPr lang="es-P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Hoja1!$A$17:$A$22</c:f>
              <c:strCache>
                <c:ptCount val="6"/>
                <c:pt idx="0">
                  <c:v>ago-18*</c:v>
                </c:pt>
                <c:pt idx="1">
                  <c:v>sep-18*</c:v>
                </c:pt>
                <c:pt idx="2">
                  <c:v>Oct-18</c:v>
                </c:pt>
                <c:pt idx="3">
                  <c:v>Nov-18</c:v>
                </c:pt>
                <c:pt idx="4">
                  <c:v>Dic-18</c:v>
                </c:pt>
                <c:pt idx="5">
                  <c:v>Ene-19</c:v>
                </c:pt>
              </c:strCache>
            </c:strRef>
          </c:cat>
          <c:val>
            <c:numRef>
              <c:f>Hoja1!$D$17:$D$22</c:f>
              <c:numCache>
                <c:formatCode>0%</c:formatCode>
                <c:ptCount val="6"/>
                <c:pt idx="0">
                  <c:v>0.08</c:v>
                </c:pt>
                <c:pt idx="1">
                  <c:v>0.1</c:v>
                </c:pt>
                <c:pt idx="2">
                  <c:v>0.08</c:v>
                </c:pt>
                <c:pt idx="3">
                  <c:v>0.08</c:v>
                </c:pt>
                <c:pt idx="4">
                  <c:v>7.8E-2</c:v>
                </c:pt>
                <c:pt idx="5">
                  <c:v>0.11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E-DADB-4783-A833-30A266E851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8704624"/>
        <c:axId val="518707760"/>
      </c:lineChart>
      <c:catAx>
        <c:axId val="518704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400">
                <a:latin typeface="Corbel" panose="020B0503020204020204" pitchFamily="34" charset="0"/>
              </a:defRPr>
            </a:pPr>
            <a:endParaRPr lang="es-PE"/>
          </a:p>
        </c:txPr>
        <c:crossAx val="518707760"/>
        <c:crosses val="autoZero"/>
        <c:auto val="1"/>
        <c:lblAlgn val="ctr"/>
        <c:lblOffset val="100"/>
        <c:noMultiLvlLbl val="1"/>
      </c:catAx>
      <c:valAx>
        <c:axId val="51870776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51870462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"/>
          <c:y val="0.15579287486575566"/>
          <c:w val="0.55615727885730626"/>
          <c:h val="6.9654760582157541E-2"/>
        </c:manualLayout>
      </c:layout>
      <c:overlay val="0"/>
      <c:txPr>
        <a:bodyPr/>
        <a:lstStyle/>
        <a:p>
          <a:pPr>
            <a:defRPr sz="1600">
              <a:latin typeface="Corbel" panose="020B0503020204020204" pitchFamily="34" charset="0"/>
            </a:defRPr>
          </a:pPr>
          <a:endParaRPr lang="es-PE"/>
        </a:p>
      </c:txPr>
    </c:legend>
    <c:plotVisOnly val="1"/>
    <c:dispBlanksAs val="gap"/>
    <c:showDLblsOverMax val="0"/>
  </c:chart>
  <c:txPr>
    <a:bodyPr/>
    <a:lstStyle/>
    <a:p>
      <a:pPr>
        <a:defRPr sz="1400">
          <a:latin typeface="+mn-lt"/>
        </a:defRPr>
      </a:pPr>
      <a:endParaRPr lang="es-P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853296334294173E-2"/>
          <c:y val="0.27822333160328844"/>
          <c:w val="0.97243580993517897"/>
          <c:h val="0.50952463419024951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Aprobación Vizcarra</c:v>
                </c:pt>
              </c:strCache>
            </c:strRef>
          </c:tx>
          <c:marker>
            <c:symbol val="circle"/>
            <c:size val="7"/>
            <c:spPr>
              <a:solidFill>
                <a:srgbClr val="FFFFFF"/>
              </a:solidFill>
              <a:ln w="38100"/>
            </c:spPr>
          </c:marker>
          <c:dLbls>
            <c:dLbl>
              <c:idx val="2"/>
              <c:layout>
                <c:manualLayout>
                  <c:x val="-3.9730212334337697E-2"/>
                  <c:y val="-5.183538273368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9F-41DC-97FF-4B93E08FF8A6}"/>
                </c:ext>
              </c:extLst>
            </c:dLbl>
            <c:dLbl>
              <c:idx val="3"/>
              <c:layout>
                <c:manualLayout>
                  <c:x val="-2.35742466273892E-2"/>
                  <c:y val="-5.183538273368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09F-41DC-97FF-4B93E08FF8A6}"/>
                </c:ext>
              </c:extLst>
            </c:dLbl>
            <c:dLbl>
              <c:idx val="4"/>
              <c:layout>
                <c:manualLayout>
                  <c:x val="-2.8098985990432063E-2"/>
                  <c:y val="-4.59564677998741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47F-4322-AEB9-C7A83860F2AC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Hoja1!$A$2:$A$17</c:f>
              <c:strCache>
                <c:ptCount val="5"/>
                <c:pt idx="0">
                  <c:v>may-18*</c:v>
                </c:pt>
                <c:pt idx="1">
                  <c:v>jul-18*</c:v>
                </c:pt>
                <c:pt idx="2">
                  <c:v>sep-18*</c:v>
                </c:pt>
                <c:pt idx="3">
                  <c:v>Nov-18</c:v>
                </c:pt>
                <c:pt idx="4">
                  <c:v>Ene-19</c:v>
                </c:pt>
              </c:strCache>
            </c:strRef>
          </c:cat>
          <c:val>
            <c:numRef>
              <c:f>Hoja1!$B$2:$B$17</c:f>
              <c:numCache>
                <c:formatCode>0%</c:formatCode>
                <c:ptCount val="5"/>
                <c:pt idx="0">
                  <c:v>0.47</c:v>
                </c:pt>
                <c:pt idx="1">
                  <c:v>0.26900000000000002</c:v>
                </c:pt>
                <c:pt idx="2">
                  <c:v>0.51800000000000002</c:v>
                </c:pt>
                <c:pt idx="3">
                  <c:v>0.56799999999999995</c:v>
                </c:pt>
                <c:pt idx="4">
                  <c:v>0.6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09F-41DC-97FF-4B93E08FF8A6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Indicador de Apoyo al Ejecutivo**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  <a:ln w="38100">
                <a:solidFill>
                  <a:schemeClr val="accent6"/>
                </a:solidFill>
              </a:ln>
            </c:spPr>
          </c:marker>
          <c:dLbls>
            <c:dLbl>
              <c:idx val="1"/>
              <c:layout>
                <c:manualLayout>
                  <c:x val="-2.3133031868384401E-2"/>
                  <c:y val="-5.49078743648653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09F-41DC-97FF-4B93E08FF8A6}"/>
                </c:ext>
              </c:extLst>
            </c:dLbl>
            <c:dLbl>
              <c:idx val="2"/>
              <c:layout>
                <c:manualLayout>
                  <c:x val="-3.465364643498782E-2"/>
                  <c:y val="-4.45290801022108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09F-41DC-97FF-4B93E08FF8A6}"/>
                </c:ext>
              </c:extLst>
            </c:dLbl>
            <c:dLbl>
              <c:idx val="3"/>
              <c:layout>
                <c:manualLayout>
                  <c:x val="-3.1652229480863499E-2"/>
                  <c:y val="-4.75336912205185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09F-41DC-97FF-4B93E08FF8A6}"/>
                </c:ext>
              </c:extLst>
            </c:dLbl>
            <c:dLbl>
              <c:idx val="4"/>
              <c:layout>
                <c:manualLayout>
                  <c:x val="-3.0305899005284399E-2"/>
                  <c:y val="-5.61370742468568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47F-4322-AEB9-C7A83860F2AC}"/>
                </c:ext>
              </c:extLst>
            </c:dLbl>
            <c:dLbl>
              <c:idx val="13"/>
              <c:layout>
                <c:manualLayout>
                  <c:x val="0"/>
                  <c:y val="-1.469744102507129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09F-41DC-97FF-4B93E08FF8A6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Hoja1!$A$2:$A$17</c:f>
              <c:strCache>
                <c:ptCount val="5"/>
                <c:pt idx="0">
                  <c:v>may-18*</c:v>
                </c:pt>
                <c:pt idx="1">
                  <c:v>jul-18*</c:v>
                </c:pt>
                <c:pt idx="2">
                  <c:v>sep-18*</c:v>
                </c:pt>
                <c:pt idx="3">
                  <c:v>Nov-18</c:v>
                </c:pt>
                <c:pt idx="4">
                  <c:v>Ene-19</c:v>
                </c:pt>
              </c:strCache>
            </c:strRef>
          </c:cat>
          <c:val>
            <c:numRef>
              <c:f>Hoja1!$C$2:$C$17</c:f>
              <c:numCache>
                <c:formatCode>0%</c:formatCode>
                <c:ptCount val="5"/>
                <c:pt idx="0">
                  <c:v>0.30299999999999999</c:v>
                </c:pt>
                <c:pt idx="1">
                  <c:v>0.16600000000000001</c:v>
                </c:pt>
                <c:pt idx="2">
                  <c:v>0.26700000000000002</c:v>
                </c:pt>
                <c:pt idx="3">
                  <c:v>0.313</c:v>
                </c:pt>
                <c:pt idx="4">
                  <c:v>0.35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B09F-41DC-97FF-4B93E08FF8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1098480"/>
        <c:axId val="351101616"/>
      </c:lineChart>
      <c:catAx>
        <c:axId val="351098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</c:spPr>
        <c:crossAx val="351101616"/>
        <c:crosses val="autoZero"/>
        <c:auto val="1"/>
        <c:lblAlgn val="ctr"/>
        <c:lblOffset val="100"/>
        <c:noMultiLvlLbl val="1"/>
      </c:catAx>
      <c:valAx>
        <c:axId val="35110161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3510984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2.6185513478618198E-2"/>
          <c:y val="4.1986190907752047E-2"/>
          <c:w val="0.51531253828280765"/>
          <c:h val="0.19853107606337231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500">
          <a:latin typeface="Corbel" panose="020B0503020204020204" pitchFamily="34" charset="0"/>
        </a:defRPr>
      </a:pPr>
      <a:endParaRPr lang="es-P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051934043286723E-2"/>
          <c:y val="6.2659547489523029E-2"/>
          <c:w val="0.97494806595671324"/>
          <c:h val="0.531460848966150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BF3-4678-B5FF-C491329F321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BF3-4678-B5FF-C491329F3219}"/>
              </c:ext>
            </c:extLst>
          </c:dPt>
          <c:dPt>
            <c:idx val="3"/>
            <c:invertIfNegative val="0"/>
            <c:bubble3D val="0"/>
            <c:spPr>
              <a:solidFill>
                <a:srgbClr val="26428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BF3-4678-B5FF-C491329F321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Muy Buena/
Buena</c:v>
                </c:pt>
                <c:pt idx="1">
                  <c:v>Regular </c:v>
                </c:pt>
                <c:pt idx="2">
                  <c:v>Muy Mala/
Mala</c:v>
                </c:pt>
                <c:pt idx="3">
                  <c:v>NS/NP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0.12</c:v>
                </c:pt>
                <c:pt idx="1">
                  <c:v>0.51</c:v>
                </c:pt>
                <c:pt idx="2">
                  <c:v>0.35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F3-4678-B5FF-C491329F321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592847311"/>
        <c:axId val="1592850223"/>
      </c:barChart>
      <c:catAx>
        <c:axId val="1592847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s-PE"/>
          </a:p>
        </c:txPr>
        <c:crossAx val="1592850223"/>
        <c:crosses val="autoZero"/>
        <c:auto val="1"/>
        <c:lblAlgn val="ctr"/>
        <c:lblOffset val="100"/>
        <c:noMultiLvlLbl val="0"/>
      </c:catAx>
      <c:valAx>
        <c:axId val="1592850223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5928473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D44F3-3DEF-4116-9072-D9CBC2C9E883}" type="datetimeFigureOut">
              <a:rPr lang="es-PE" smtClean="0"/>
              <a:t>27/01/2019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9D5A64-9B9C-4181-BEC6-024D5B83C90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91819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UkKgbg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CesarVPeru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bit.ly/2AvLY2A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AvLY2A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AvLY2A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AvLY2A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AvLY2A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AvLY2A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AvLY2A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congresoperu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bit.ly/2AvLY2A" TargetMode="Externa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dsalaverryv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bit.ly/2AvLY2A" TargetMode="Externa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AvLY2A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Eyh8cL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AvLY2A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AvLY2A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AvLY2A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AvLY2A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AvLY2A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AvLY2A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AvLY2A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AvLY2A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AvLY2A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AvLY2A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MartinVizcarraC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bit.ly/2AvLY2A" TargetMode="Externa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AvLY2A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AvLY2A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AvLY2A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AvLY2A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MartinVizcarraC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bit.ly/2AvLY2A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AvLY2A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MartinVizcarraC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bit.ly/2AvLY2A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MartinVizcarraC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bit.ly/2AvLY2A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MartinVizcarraC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bit.ly/2AvLY2A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MartinVizcarraC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bit.ly/2AvLY2A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“(…) El punto es que si hay sospechas sobre el comportamiento de un político, así sea el presidente, hay que investigarlo. Una actitud democrática justiciera que atraviesa hoy todo el ánimo social. ”- @</a:t>
            </a:r>
            <a:r>
              <a:rPr lang="es-ES" dirty="0" err="1" smtClean="0"/>
              <a:t>bhchmel</a:t>
            </a:r>
            <a:r>
              <a:rPr lang="es-ES" baseline="0" dirty="0" smtClean="0"/>
              <a:t> Jefe de Estudios de Opinión en IEP. Artículo completo: </a:t>
            </a:r>
            <a:r>
              <a:rPr lang="es-P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https://bit.ly/2UkKgbg</a:t>
            </a:r>
            <a:endParaRPr lang="es-PE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D5A64-9B9C-4181-BEC6-024D5B83C906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366286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l"/>
            <a:r>
              <a:rPr lang="es-PE" dirty="0" smtClean="0">
                <a:solidFill>
                  <a:srgbClr val="000000"/>
                </a:solidFill>
                <a:latin typeface="Corbel" panose="020B0503020204020204" pitchFamily="34" charset="0"/>
              </a:rPr>
              <a:t>Aprobación del Presidente del Consejo de Ministros, </a:t>
            </a:r>
            <a:r>
              <a:rPr lang="es-PE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@</a:t>
            </a:r>
            <a:r>
              <a:rPr lang="es-PE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CesarVPeru</a:t>
            </a:r>
            <a:r>
              <a:rPr lang="es-419" dirty="0" smtClean="0">
                <a:solidFill>
                  <a:srgbClr val="000000"/>
                </a:solidFill>
                <a:latin typeface="Corbel" panose="020B0503020204020204" pitchFamily="34" charset="0"/>
              </a:rPr>
              <a:t>, sube a 26%. Respaldo es mayor entre los encuestados de 40 años a más</a:t>
            </a:r>
            <a:r>
              <a:rPr lang="es-419" baseline="0" dirty="0" smtClean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es-PE" baseline="0" dirty="0" smtClean="0"/>
              <a:t>#</a:t>
            </a:r>
            <a:r>
              <a:rPr lang="es-PE" baseline="0" dirty="0" err="1" smtClean="0"/>
              <a:t>EncuestasIEP</a:t>
            </a:r>
            <a:r>
              <a:rPr lang="es-PE" baseline="0" dirty="0" smtClean="0"/>
              <a:t> </a:t>
            </a:r>
            <a:r>
              <a:rPr lang="es-P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https://bit.ly/2Tfp7zm</a:t>
            </a:r>
            <a:r>
              <a:rPr lang="es-PE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lvl="1" algn="l"/>
            <a:r>
              <a:rPr lang="es-PE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11:00</a:t>
            </a:r>
            <a:endParaRPr lang="es-PE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D5A64-9B9C-4181-BEC6-024D5B83C906}" type="slidenum">
              <a:rPr lang="es-PE" smtClean="0"/>
              <a:t>10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375167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dirty="0" smtClean="0">
                <a:solidFill>
                  <a:srgbClr val="000000"/>
                </a:solidFill>
                <a:latin typeface="Corbel" panose="020B0503020204020204" pitchFamily="34" charset="0"/>
              </a:rPr>
              <a:t>Aprobación de los ministros</a:t>
            </a:r>
            <a:r>
              <a:rPr lang="es-419" dirty="0" smtClean="0">
                <a:solidFill>
                  <a:srgbClr val="000000"/>
                </a:solidFill>
                <a:latin typeface="Corbel" panose="020B0503020204020204" pitchFamily="34" charset="0"/>
              </a:rPr>
              <a:t> crece 5 pts., ubicándose en 20%. Sin embargo, su desaprobación es mayor en Lima, donde llega a 73%</a:t>
            </a:r>
            <a:r>
              <a:rPr lang="es-ES" dirty="0" smtClean="0"/>
              <a:t>. </a:t>
            </a:r>
            <a:r>
              <a:rPr lang="es-PE" baseline="0" dirty="0" smtClean="0"/>
              <a:t>#</a:t>
            </a:r>
            <a:r>
              <a:rPr lang="es-PE" baseline="0" dirty="0" err="1" smtClean="0"/>
              <a:t>EncuestasIEP</a:t>
            </a:r>
            <a:r>
              <a:rPr lang="es-PE" baseline="0" dirty="0" smtClean="0"/>
              <a:t> </a:t>
            </a:r>
            <a:r>
              <a:rPr lang="es-P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https://bit.ly/2Tfp7zm</a:t>
            </a:r>
            <a:endParaRPr lang="es-PE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11:15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D5A64-9B9C-4181-BEC6-024D5B83C906}" type="slidenum">
              <a:rPr lang="es-PE" smtClean="0"/>
              <a:t>11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673499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dirty="0" smtClean="0">
                <a:latin typeface="Corbel" panose="020B0503020204020204" pitchFamily="34" charset="0"/>
              </a:rPr>
              <a:t>Apoyo al Ejecutivo: Vizcarra y Ejecutivo</a:t>
            </a:r>
            <a:r>
              <a:rPr lang="es-PE" baseline="0" dirty="0" smtClean="0">
                <a:latin typeface="Corbel" panose="020B0503020204020204" pitchFamily="34" charset="0"/>
              </a:rPr>
              <a:t> </a:t>
            </a:r>
            <a:r>
              <a:rPr lang="es-ES" dirty="0" smtClean="0"/>
              <a:t>#</a:t>
            </a:r>
            <a:r>
              <a:rPr lang="es-ES" dirty="0" err="1" smtClean="0"/>
              <a:t>EncuestasIEP</a:t>
            </a:r>
            <a:r>
              <a:rPr lang="es-ES" dirty="0" smtClean="0"/>
              <a:t> </a:t>
            </a:r>
            <a:r>
              <a:rPr lang="es-P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https://bit.ly/2Tfp7zm</a:t>
            </a:r>
            <a:endParaRPr lang="es-PE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11:30</a:t>
            </a: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9D5A64-9B9C-4181-BEC6-024D5B83C906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817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4652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>
                <a:latin typeface="Corbel" panose="020B0503020204020204" pitchFamily="34" charset="0"/>
              </a:rPr>
              <a:t>¿Cómo se evalúa la situación política peruana? </a:t>
            </a:r>
            <a:r>
              <a:rPr lang="es-419" sz="1200" dirty="0" smtClean="0">
                <a:latin typeface="Corbel" panose="020B0503020204020204" pitchFamily="34" charset="0"/>
              </a:rPr>
              <a:t>La mitad de los encuestados la califica como regular y 42% dice que es similar a hace un año. Sin embargo, un 37% considera que dentro de un año esto va a mejorar.</a:t>
            </a:r>
            <a:r>
              <a:rPr lang="es-PE" baseline="0" dirty="0" smtClean="0">
                <a:latin typeface="Corbel" panose="020B0503020204020204" pitchFamily="34" charset="0"/>
              </a:rPr>
              <a:t> </a:t>
            </a:r>
            <a:r>
              <a:rPr lang="es-ES" dirty="0" smtClean="0"/>
              <a:t>#</a:t>
            </a:r>
            <a:r>
              <a:rPr lang="es-ES" dirty="0" err="1" smtClean="0"/>
              <a:t>EncuestasIEP</a:t>
            </a:r>
            <a:r>
              <a:rPr lang="es-ES" dirty="0" smtClean="0"/>
              <a:t> </a:t>
            </a:r>
            <a:r>
              <a:rPr lang="es-P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https://bit.ly/2Tfp7zm</a:t>
            </a:r>
            <a:endParaRPr lang="es-PE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11:45</a:t>
            </a: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9D5A64-9B9C-4181-BEC6-024D5B83C906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817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2214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dirty="0" smtClean="0">
                <a:solidFill>
                  <a:srgbClr val="000000"/>
                </a:solidFill>
                <a:latin typeface="Corbel" panose="020B0503020204020204" pitchFamily="34" charset="0"/>
              </a:rPr>
              <a:t>Un mayoritario 73% considera que el presidente Vizcarra debe ser investigado por las relaciones entre su empresa y el consorcio CONIRSA </a:t>
            </a:r>
            <a:r>
              <a:rPr lang="es-ES" dirty="0" smtClean="0"/>
              <a:t>#</a:t>
            </a:r>
            <a:r>
              <a:rPr lang="es-ES" dirty="0" err="1" smtClean="0"/>
              <a:t>Encuestas</a:t>
            </a:r>
            <a:r>
              <a:rPr lang="es-ES" baseline="0" dirty="0" err="1" smtClean="0"/>
              <a:t>IEP</a:t>
            </a:r>
            <a:r>
              <a:rPr lang="es-ES" baseline="0" dirty="0" smtClean="0"/>
              <a:t> </a:t>
            </a:r>
            <a:r>
              <a:rPr lang="es-P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https://bit.ly/2Tfp7zm</a:t>
            </a:r>
            <a:endParaRPr lang="es-ES" dirty="0" smtClean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9D5A64-9B9C-4181-BEC6-024D5B83C906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817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31733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dirty="0" smtClean="0">
                <a:solidFill>
                  <a:srgbClr val="000000"/>
                </a:solidFill>
                <a:latin typeface="Corbel" panose="020B0503020204020204" pitchFamily="34" charset="0"/>
                <a:cs typeface="Arial" pitchFamily="34" charset="0"/>
              </a:rPr>
              <a:t>En líneas generales, más del 60% desconoce aspectos básicos del caso como el rol de Vizcarra cuando ocurrieron estos hechos, o si los contratos de la empresa del presidente se realizaron directamente con  CONIRSA</a:t>
            </a:r>
            <a:r>
              <a:rPr lang="es-419" sz="1200" dirty="0" smtClean="0">
                <a:solidFill>
                  <a:srgbClr val="000000"/>
                </a:solidFill>
                <a:latin typeface="Corbel" panose="020B0503020204020204" pitchFamily="34" charset="0"/>
              </a:rPr>
              <a:t>. </a:t>
            </a:r>
            <a:r>
              <a:rPr lang="es-ES" dirty="0" smtClean="0"/>
              <a:t>#</a:t>
            </a:r>
            <a:r>
              <a:rPr lang="es-ES" dirty="0" err="1" smtClean="0"/>
              <a:t>Encuestas</a:t>
            </a:r>
            <a:r>
              <a:rPr lang="es-ES" baseline="0" dirty="0" err="1" smtClean="0"/>
              <a:t>IEP</a:t>
            </a:r>
            <a:r>
              <a:rPr lang="es-ES" baseline="0" dirty="0" smtClean="0"/>
              <a:t> </a:t>
            </a:r>
            <a:r>
              <a:rPr lang="es-P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https://bit.ly/2Tfp7zm</a:t>
            </a:r>
            <a:endParaRPr lang="es-PE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12:15</a:t>
            </a:r>
            <a:endParaRPr lang="es-ES" dirty="0" smtClean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9D5A64-9B9C-4181-BEC6-024D5B83C906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817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1510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dirty="0" smtClean="0">
                <a:solidFill>
                  <a:srgbClr val="000000"/>
                </a:solidFill>
                <a:latin typeface="Corbel" panose="020B0503020204020204" pitchFamily="34" charset="0"/>
                <a:cs typeface="Arial" pitchFamily="34" charset="0"/>
              </a:rPr>
              <a:t>Opiniones divididas: 34% cree que Vizcarra sabía que </a:t>
            </a:r>
            <a:r>
              <a:rPr lang="es-419" dirty="0" err="1" smtClean="0">
                <a:solidFill>
                  <a:srgbClr val="000000"/>
                </a:solidFill>
                <a:latin typeface="Corbel" panose="020B0503020204020204" pitchFamily="34" charset="0"/>
                <a:cs typeface="Arial" pitchFamily="34" charset="0"/>
              </a:rPr>
              <a:t>Odebrecht</a:t>
            </a:r>
            <a:r>
              <a:rPr lang="es-419" dirty="0" smtClean="0">
                <a:solidFill>
                  <a:srgbClr val="000000"/>
                </a:solidFill>
                <a:latin typeface="Corbel" panose="020B0503020204020204" pitchFamily="34" charset="0"/>
                <a:cs typeface="Arial" pitchFamily="34" charset="0"/>
              </a:rPr>
              <a:t> formaba parte de CONIRSA, 36% considera que no estaba al tanto</a:t>
            </a:r>
            <a:r>
              <a:rPr lang="es-419" sz="1200" dirty="0" smtClean="0">
                <a:solidFill>
                  <a:srgbClr val="000000"/>
                </a:solidFill>
                <a:latin typeface="Corbel" panose="020B0503020204020204" pitchFamily="34" charset="0"/>
              </a:rPr>
              <a:t>. </a:t>
            </a:r>
            <a:r>
              <a:rPr lang="es-ES" dirty="0" smtClean="0"/>
              <a:t>#</a:t>
            </a:r>
            <a:r>
              <a:rPr lang="es-ES" dirty="0" err="1" smtClean="0"/>
              <a:t>Encuestas</a:t>
            </a:r>
            <a:r>
              <a:rPr lang="es-ES" baseline="0" dirty="0" err="1" smtClean="0"/>
              <a:t>IEP</a:t>
            </a:r>
            <a:r>
              <a:rPr lang="es-ES" baseline="0" dirty="0" smtClean="0"/>
              <a:t> </a:t>
            </a:r>
            <a:r>
              <a:rPr lang="es-P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https://bit.ly/2Tfp7zm</a:t>
            </a:r>
            <a:endParaRPr lang="es-ES" dirty="0" smtClean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9D5A64-9B9C-4181-BEC6-024D5B83C906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817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01395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Aprobación del </a:t>
            </a:r>
            <a:r>
              <a:rPr lang="es-PE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@</a:t>
            </a:r>
            <a:r>
              <a:rPr lang="es-PE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congresoperu</a:t>
            </a:r>
            <a:r>
              <a:rPr lang="es-ES" dirty="0" smtClean="0"/>
              <a:t>: </a:t>
            </a:r>
            <a:r>
              <a:rPr kumimoji="0" lang="es-419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</a:rPr>
              <a:t>: </a:t>
            </a:r>
            <a:r>
              <a:rPr kumimoji="0" lang="es-419" sz="1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</a:rPr>
              <a:t>4pts. más que en diciembre. Desaprobación es mayor en Lima que en el interior del país</a:t>
            </a:r>
            <a:r>
              <a:rPr lang="es-PE" baseline="0" dirty="0" smtClean="0"/>
              <a:t> #</a:t>
            </a:r>
            <a:r>
              <a:rPr lang="es-PE" baseline="0" dirty="0" err="1" smtClean="0"/>
              <a:t>EncuestasIEP</a:t>
            </a:r>
            <a:r>
              <a:rPr lang="es-PE" baseline="0" dirty="0" smtClean="0"/>
              <a:t> </a:t>
            </a:r>
            <a:r>
              <a:rPr lang="es-P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https://bit.ly/2Tfp7zm</a:t>
            </a:r>
            <a:endParaRPr lang="es-PE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D5A64-9B9C-4181-BEC6-024D5B83C906}" type="slidenum">
              <a:rPr lang="es-PE" smtClean="0"/>
              <a:t>17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213179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Aprobación del Presidente del Congreso, </a:t>
            </a:r>
            <a:r>
              <a:rPr lang="es-PE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@</a:t>
            </a:r>
            <a:r>
              <a:rPr lang="es-PE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dsalaverryv</a:t>
            </a:r>
            <a:r>
              <a:rPr lang="es-ES" dirty="0" smtClean="0"/>
              <a:t>: </a:t>
            </a:r>
            <a:r>
              <a:rPr lang="es-419" dirty="0" smtClean="0">
                <a:solidFill>
                  <a:srgbClr val="000000"/>
                </a:solidFill>
                <a:latin typeface="Corbel" panose="020B0503020204020204" pitchFamily="34" charset="0"/>
              </a:rPr>
              <a:t>notable incremento de su popularidad (crece 11 pts., ahora en 24%)</a:t>
            </a:r>
            <a:r>
              <a:rPr lang="es-PE" baseline="0" dirty="0" smtClean="0"/>
              <a:t> #</a:t>
            </a:r>
            <a:r>
              <a:rPr lang="es-PE" baseline="0" dirty="0" err="1" smtClean="0"/>
              <a:t>EncuestasIEP</a:t>
            </a:r>
            <a:r>
              <a:rPr lang="es-PE" baseline="0" dirty="0" smtClean="0"/>
              <a:t> </a:t>
            </a:r>
            <a:r>
              <a:rPr lang="es-P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https://bit.ly/2Tfp7zm</a:t>
            </a:r>
            <a:endParaRPr lang="es-PE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12:45</a:t>
            </a:r>
            <a:endParaRPr lang="es-PE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D5A64-9B9C-4181-BEC6-024D5B83C906}" type="slidenum">
              <a:rPr lang="es-PE" smtClean="0"/>
              <a:t>18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552105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dirty="0" smtClean="0">
                <a:solidFill>
                  <a:srgbClr val="000000"/>
                </a:solidFill>
                <a:latin typeface="Corbel" panose="020B0503020204020204" pitchFamily="34" charset="0"/>
              </a:rPr>
              <a:t>Relación entre el Congreso y el Ejecutivo </a:t>
            </a:r>
            <a:r>
              <a:rPr lang="es-PE" baseline="0" dirty="0" smtClean="0"/>
              <a:t>#</a:t>
            </a:r>
            <a:r>
              <a:rPr lang="es-PE" baseline="0" dirty="0" err="1" smtClean="0"/>
              <a:t>EncuestasIEP</a:t>
            </a:r>
            <a:r>
              <a:rPr lang="es-PE" baseline="0" dirty="0" smtClean="0"/>
              <a:t> </a:t>
            </a:r>
            <a:r>
              <a:rPr lang="es-P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https://bit.ly/2Tfp7zm</a:t>
            </a:r>
            <a:endParaRPr lang="es-PE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9D5A64-9B9C-4181-BEC6-024D5B83C906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817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875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s-419" dirty="0" smtClean="0">
                <a:latin typeface="Corbel" panose="020B0503020204020204" pitchFamily="34" charset="0"/>
              </a:rPr>
              <a:t>Ranking de aprobación de autoridades e instituciones </a:t>
            </a:r>
            <a:r>
              <a:rPr lang="es-ES" dirty="0" smtClean="0"/>
              <a:t>#</a:t>
            </a:r>
            <a:r>
              <a:rPr lang="es-ES" dirty="0" err="1" smtClean="0"/>
              <a:t>EncuestasIEP</a:t>
            </a:r>
            <a:r>
              <a:rPr lang="es-ES" dirty="0" smtClean="0"/>
              <a:t> </a:t>
            </a:r>
            <a:r>
              <a:rPr lang="es-P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https://bit.ly/2Tfp7zm</a:t>
            </a:r>
            <a:endParaRPr lang="es-PE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P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12:15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D5A64-9B9C-4181-BEC6-024D5B83C906}" type="slidenum">
              <a:rPr lang="es-PE" smtClean="0"/>
              <a:t>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784780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sz="1200" dirty="0" smtClean="0">
                <a:solidFill>
                  <a:srgbClr val="000000"/>
                </a:solidFill>
                <a:latin typeface="Corbel" panose="020B0503020204020204" pitchFamily="34" charset="0"/>
              </a:rPr>
              <a:t>Entre aquellos que están enterados, hay un mayor rechazo hacia la bancada Cambio 21 (61% está en desacuerdo con su formación), que hacia la Bancada Liberal (39% de acuerdo y 39% en desacuerdo) </a:t>
            </a:r>
            <a:r>
              <a:rPr lang="es-PE" baseline="0" dirty="0" smtClean="0"/>
              <a:t>#</a:t>
            </a:r>
            <a:r>
              <a:rPr lang="es-PE" baseline="0" dirty="0" err="1" smtClean="0"/>
              <a:t>EncuestasIEP</a:t>
            </a:r>
            <a:r>
              <a:rPr lang="es-PE" baseline="0" dirty="0" smtClean="0"/>
              <a:t> </a:t>
            </a:r>
            <a:r>
              <a:rPr lang="es-P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https://bit.ly/2Tfp7zm</a:t>
            </a:r>
            <a:endParaRPr lang="es-PE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9D5A64-9B9C-4181-BEC6-024D5B83C906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817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02973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dirty="0" smtClean="0">
                <a:solidFill>
                  <a:srgbClr val="000000"/>
                </a:solidFill>
                <a:latin typeface="Corbel" panose="020B0503020204020204" pitchFamily="34" charset="0"/>
              </a:rPr>
              <a:t>Opiniones divididas: 47% a favor y 45% en contra. Rechazo es mayor en el sur del país </a:t>
            </a:r>
            <a:r>
              <a:rPr lang="es-PE" baseline="0" dirty="0" smtClean="0"/>
              <a:t>#</a:t>
            </a:r>
            <a:r>
              <a:rPr lang="es-PE" baseline="0" dirty="0" err="1" smtClean="0"/>
              <a:t>EncuestasIEP</a:t>
            </a:r>
            <a:r>
              <a:rPr lang="es-PE" baseline="0" dirty="0" smtClean="0"/>
              <a:t> </a:t>
            </a:r>
            <a:r>
              <a:rPr lang="es-P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https://bit.ly/2Tfp7zm</a:t>
            </a:r>
            <a:endParaRPr lang="es-PE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9D5A64-9B9C-4181-BEC6-024D5B83C906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817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5333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dirty="0" smtClean="0">
                <a:solidFill>
                  <a:srgbClr val="000000"/>
                </a:solidFill>
                <a:latin typeface="Corbel" panose="020B0503020204020204" pitchFamily="34" charset="0"/>
              </a:rPr>
              <a:t>Predomina la evaluación negativa, siendo el APRA y Fuerza Popular las organizaciones políticas con mayor rechazo. La mejor evaluada es Acción Popular.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baseline="0" dirty="0" smtClean="0"/>
              <a:t>#</a:t>
            </a:r>
            <a:r>
              <a:rPr lang="es-PE" baseline="0" dirty="0" err="1" smtClean="0"/>
              <a:t>EncuestasIEP</a:t>
            </a:r>
            <a:r>
              <a:rPr lang="es-PE" baseline="0" dirty="0" smtClean="0"/>
              <a:t> </a:t>
            </a:r>
            <a:r>
              <a:rPr lang="es-P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https://bit.ly/2Tfp7zm</a:t>
            </a:r>
            <a:endParaRPr lang="es-PE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9D5A64-9B9C-4181-BEC6-024D5B83C906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817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97916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sz="1200" dirty="0" smtClean="0">
                <a:solidFill>
                  <a:srgbClr val="000000"/>
                </a:solidFill>
                <a:latin typeface="Corbel" panose="020B0503020204020204" pitchFamily="34" charset="0"/>
              </a:rPr>
              <a:t>Acción Popular mejora considerablemente con respecto a julio del 2018 (duplica sus valoración positiva de 8% a 16%).</a:t>
            </a:r>
            <a:r>
              <a:rPr lang="es-PE" sz="1200" baseline="0" dirty="0" smtClean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es-PE" baseline="0" dirty="0" smtClean="0"/>
              <a:t>#</a:t>
            </a:r>
            <a:r>
              <a:rPr lang="es-PE" baseline="0" dirty="0" err="1" smtClean="0"/>
              <a:t>EncuestasIEP</a:t>
            </a:r>
            <a:r>
              <a:rPr lang="es-PE" baseline="0" dirty="0" smtClean="0"/>
              <a:t> </a:t>
            </a:r>
            <a:r>
              <a:rPr lang="es-P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https://bit.ly/2Tfp7zm</a:t>
            </a:r>
            <a:endParaRPr lang="es-PE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9D5A64-9B9C-4181-BEC6-024D5B83C906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817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57568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sz="1200" dirty="0" smtClean="0">
                <a:latin typeface="Corbel" panose="020B0503020204020204" pitchFamily="34" charset="0"/>
              </a:rPr>
              <a:t>Se incrementa percepción que en la bancada aprista hay problemas de corrupción (45%).</a:t>
            </a:r>
            <a:r>
              <a:rPr lang="es-PE" sz="1100" baseline="0" dirty="0" smtClean="0">
                <a:latin typeface="+mn-lt"/>
              </a:rPr>
              <a:t> </a:t>
            </a:r>
            <a:r>
              <a:rPr lang="es-PE" baseline="0" dirty="0" smtClean="0"/>
              <a:t>#</a:t>
            </a:r>
            <a:r>
              <a:rPr lang="es-PE" baseline="0" dirty="0" err="1" smtClean="0"/>
              <a:t>EncuestasIEP</a:t>
            </a:r>
            <a:r>
              <a:rPr lang="es-PE" baseline="0" dirty="0" smtClean="0"/>
              <a:t> </a:t>
            </a:r>
            <a:r>
              <a:rPr lang="es-P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https://bit.ly/2Tfp7zm</a:t>
            </a:r>
            <a:endParaRPr lang="es-PE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9D5A64-9B9C-4181-BEC6-024D5B83C906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817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951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sz="1200" dirty="0" smtClean="0">
                <a:latin typeface="Corbel" panose="020B0503020204020204" pitchFamily="34" charset="0"/>
              </a:rPr>
              <a:t>Al igual que el Partido Aprista, Fuerza Popular tiene una alta asociación con problemas de corrupción (44%) y la búsqueda de intereses personales (39%). Un 11% cree que la bancada está obligada a votar por su líder, cifra menor a la obtenida en julio del año pasado (17%). </a:t>
            </a:r>
            <a:r>
              <a:rPr lang="es-PE" baseline="0" dirty="0" smtClean="0"/>
              <a:t>#</a:t>
            </a:r>
            <a:r>
              <a:rPr lang="es-PE" baseline="0" dirty="0" err="1" smtClean="0"/>
              <a:t>EncuestasIEP</a:t>
            </a:r>
            <a:r>
              <a:rPr lang="es-PE" baseline="0" dirty="0" smtClean="0"/>
              <a:t> </a:t>
            </a:r>
            <a:r>
              <a:rPr lang="es-P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https://bit.ly/2Tfp7zm</a:t>
            </a:r>
            <a:endParaRPr lang="es-PE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9D5A64-9B9C-4181-BEC6-024D5B83C906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817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7074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sz="1200" dirty="0" smtClean="0">
                <a:latin typeface="Corbel" panose="020B0503020204020204" pitchFamily="34" charset="0"/>
              </a:rPr>
              <a:t>En el caso de la nueva bancada Cambio 21, al igual que Fuerza Popular, esta destaca porque solo se fija en sus intereses (31%) y porque tiene problemas de corrupción en su interior (20%).  Un 22% no tiene opinión.</a:t>
            </a:r>
            <a:r>
              <a:rPr lang="es-PE" sz="1200" baseline="0" dirty="0" smtClean="0">
                <a:latin typeface="Corbel" panose="020B0503020204020204" pitchFamily="34" charset="0"/>
              </a:rPr>
              <a:t> </a:t>
            </a:r>
            <a:r>
              <a:rPr lang="es-PE" baseline="0" dirty="0" smtClean="0"/>
              <a:t>#</a:t>
            </a:r>
            <a:r>
              <a:rPr lang="es-PE" baseline="0" dirty="0" err="1" smtClean="0"/>
              <a:t>EncuestasIEP</a:t>
            </a:r>
            <a:r>
              <a:rPr lang="es-PE" baseline="0" dirty="0" smtClean="0"/>
              <a:t> </a:t>
            </a:r>
            <a:r>
              <a:rPr lang="es-P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https://bit.ly/2Tfp7zm</a:t>
            </a:r>
            <a:endParaRPr lang="es-PE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9D5A64-9B9C-4181-BEC6-024D5B83C906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817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46816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>
                <a:latin typeface="Corbel" panose="020B0503020204020204" pitchFamily="34" charset="0"/>
              </a:rPr>
              <a:t>En el caso de Alianza para el Progreso, 29% considera que solo se fija en sus intereses. Esa misma cifra también se repite para el atributo “No se les escucha mucho”. </a:t>
            </a:r>
            <a:r>
              <a:rPr lang="es-PE" baseline="0" dirty="0" smtClean="0"/>
              <a:t>#</a:t>
            </a:r>
            <a:r>
              <a:rPr lang="es-PE" baseline="0" dirty="0" err="1" smtClean="0"/>
              <a:t>EncuestasIEP</a:t>
            </a:r>
            <a:r>
              <a:rPr lang="es-PE" baseline="0" dirty="0" smtClean="0"/>
              <a:t> </a:t>
            </a:r>
            <a:r>
              <a:rPr lang="es-P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https://bit.ly/2Tfp7zm</a:t>
            </a:r>
            <a:endParaRPr lang="es-PE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9D5A64-9B9C-4181-BEC6-024D5B83C906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817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67771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>
                <a:latin typeface="Corbel" panose="020B0503020204020204" pitchFamily="34" charset="0"/>
              </a:rPr>
              <a:t>Peruanos por el </a:t>
            </a:r>
            <a:r>
              <a:rPr lang="es-ES" sz="1200" dirty="0" err="1" smtClean="0">
                <a:latin typeface="Corbel" panose="020B0503020204020204" pitchFamily="34" charset="0"/>
              </a:rPr>
              <a:t>Kambio</a:t>
            </a:r>
            <a:r>
              <a:rPr lang="es-ES" sz="1200" dirty="0" smtClean="0">
                <a:latin typeface="Corbel" panose="020B0503020204020204" pitchFamily="34" charset="0"/>
              </a:rPr>
              <a:t> no destaca por un atributo en particular. 27% señala que prioriza sus intereses, 24% que no se les escucha mucho y 22% que tiene problemas de corrupción en su interior. </a:t>
            </a:r>
            <a:r>
              <a:rPr lang="es-PE" baseline="0" dirty="0" smtClean="0"/>
              <a:t>#</a:t>
            </a:r>
            <a:r>
              <a:rPr lang="es-PE" baseline="0" dirty="0" err="1" smtClean="0"/>
              <a:t>EncuestasIEP</a:t>
            </a:r>
            <a:r>
              <a:rPr lang="es-PE" baseline="0" dirty="0" smtClean="0"/>
              <a:t> </a:t>
            </a:r>
            <a:r>
              <a:rPr lang="es-P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https://bit.ly/2Tfp7zm</a:t>
            </a:r>
            <a:endParaRPr lang="es-PE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9D5A64-9B9C-4181-BEC6-024D5B83C906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817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1455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>
                <a:latin typeface="Corbel" panose="020B0503020204020204" pitchFamily="34" charset="0"/>
              </a:rPr>
              <a:t>Para el 27%, a la nueva Bancada Liberal no se les escucha mucho. Un 26% no tiene claro qué caracteriza a esta bancada. </a:t>
            </a:r>
            <a:r>
              <a:rPr lang="es-PE" baseline="0" dirty="0" smtClean="0"/>
              <a:t>#</a:t>
            </a:r>
            <a:r>
              <a:rPr lang="es-PE" baseline="0" dirty="0" err="1" smtClean="0"/>
              <a:t>EncuestasIEP</a:t>
            </a:r>
            <a:r>
              <a:rPr lang="es-PE" baseline="0" dirty="0" smtClean="0"/>
              <a:t> </a:t>
            </a:r>
            <a:r>
              <a:rPr lang="es-P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https://bit.ly/2Tfp7zm</a:t>
            </a:r>
            <a:endParaRPr lang="es-PE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9D5A64-9B9C-4181-BEC6-024D5B83C906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817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6439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dirty="0" smtClean="0">
                <a:solidFill>
                  <a:srgbClr val="000000"/>
                </a:solidFill>
                <a:latin typeface="Corbel" panose="020B0503020204020204" pitchFamily="34" charset="0"/>
              </a:rPr>
              <a:t>Aprobación de </a:t>
            </a:r>
            <a:r>
              <a:rPr lang="es-PE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@</a:t>
            </a:r>
            <a:r>
              <a:rPr lang="es-PE" sz="1200" b="0" i="0" u="sng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MartinVizcarraC</a:t>
            </a:r>
            <a:r>
              <a:rPr lang="es-419" dirty="0" smtClean="0">
                <a:solidFill>
                  <a:srgbClr val="000000"/>
                </a:solidFill>
                <a:latin typeface="Corbel" panose="020B0503020204020204" pitchFamily="34" charset="0"/>
              </a:rPr>
              <a:t>: </a:t>
            </a:r>
            <a:r>
              <a:rPr lang="es-ES" dirty="0" smtClean="0">
                <a:solidFill>
                  <a:srgbClr val="000000"/>
                </a:solidFill>
                <a:latin typeface="Corbel" panose="020B0503020204020204" pitchFamily="34" charset="0"/>
              </a:rPr>
              <a:t>60% de respaldo, similar al mes anterior</a:t>
            </a:r>
            <a:r>
              <a:rPr lang="es-419" dirty="0" smtClean="0">
                <a:solidFill>
                  <a:srgbClr val="000000"/>
                </a:solidFill>
                <a:latin typeface="Corbel" panose="020B0503020204020204" pitchFamily="34" charset="0"/>
              </a:rPr>
              <a:t>. </a:t>
            </a:r>
            <a:r>
              <a:rPr lang="es-ES" dirty="0" smtClean="0"/>
              <a:t>#</a:t>
            </a:r>
            <a:r>
              <a:rPr lang="es-ES" dirty="0" err="1" smtClean="0"/>
              <a:t>Encuestas</a:t>
            </a:r>
            <a:r>
              <a:rPr lang="es-ES" baseline="0" dirty="0" err="1" smtClean="0"/>
              <a:t>IEP</a:t>
            </a:r>
            <a:r>
              <a:rPr lang="es-ES" baseline="0" dirty="0" smtClean="0"/>
              <a:t> </a:t>
            </a:r>
            <a:r>
              <a:rPr lang="es-P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https://bit.ly/2Tfp7zm</a:t>
            </a:r>
            <a:endParaRPr lang="es-ES" dirty="0" smtClean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D5A64-9B9C-4181-BEC6-024D5B83C906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776804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sz="1200" dirty="0" smtClean="0">
                <a:latin typeface="Corbel" panose="020B0503020204020204" pitchFamily="34" charset="0"/>
              </a:rPr>
              <a:t>Un 26% considera que a esta bancada no se le escucha mucho.  Mejoró su evaluación porque en el 2018 un 45% opinaba lo mismo. 24% considera que solo se fija en sus intereses personales. 25% no tiene una opinión</a:t>
            </a:r>
            <a:r>
              <a:rPr lang="es-ES" sz="1200" dirty="0" smtClean="0">
                <a:latin typeface="Corbel" panose="020B0503020204020204" pitchFamily="34" charset="0"/>
              </a:rPr>
              <a:t>. </a:t>
            </a:r>
            <a:r>
              <a:rPr lang="es-PE" baseline="0" dirty="0" smtClean="0"/>
              <a:t>#</a:t>
            </a:r>
            <a:r>
              <a:rPr lang="es-PE" baseline="0" dirty="0" err="1" smtClean="0"/>
              <a:t>EncuestasIEP</a:t>
            </a:r>
            <a:r>
              <a:rPr lang="es-PE" baseline="0" dirty="0" smtClean="0"/>
              <a:t> </a:t>
            </a:r>
            <a:r>
              <a:rPr lang="es-P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https://bit.ly/2Tfp7zm</a:t>
            </a:r>
            <a:endParaRPr lang="es-PE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9D5A64-9B9C-4181-BEC6-024D5B83C906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817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6018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sz="1200" dirty="0" smtClean="0">
                <a:latin typeface="Corbel" panose="020B0503020204020204" pitchFamily="34" charset="0"/>
              </a:rPr>
              <a:t>Para 28% a Nuevo Perú no se les escucha mucho. Se le escucha más ahora que en el 2018, este porcentaje bajó de 51% a 28%.  Un 29% no tiene claridad para describir a esta bancada</a:t>
            </a:r>
            <a:r>
              <a:rPr lang="es-ES" sz="1200" dirty="0" smtClean="0">
                <a:latin typeface="Corbel" panose="020B0503020204020204" pitchFamily="34" charset="0"/>
              </a:rPr>
              <a:t>. </a:t>
            </a:r>
            <a:r>
              <a:rPr lang="es-PE" baseline="0" dirty="0" smtClean="0"/>
              <a:t>#</a:t>
            </a:r>
            <a:r>
              <a:rPr lang="es-PE" baseline="0" dirty="0" err="1" smtClean="0"/>
              <a:t>EncuestasIEP</a:t>
            </a:r>
            <a:r>
              <a:rPr lang="es-PE" baseline="0" dirty="0" smtClean="0"/>
              <a:t> </a:t>
            </a:r>
            <a:r>
              <a:rPr lang="es-P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https://bit.ly/2Tfp7zm</a:t>
            </a:r>
            <a:endParaRPr lang="es-PE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9D5A64-9B9C-4181-BEC6-024D5B83C906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817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51830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sz="1200" dirty="0" smtClean="0">
                <a:latin typeface="Corbel" panose="020B0503020204020204" pitchFamily="34" charset="0"/>
              </a:rPr>
              <a:t>Acción Popular es la bancada mejor evaluada. Pese a ello un 22% destaca que no se les escucha mucho.  Igual que el FA y NP, ha mejorado en este indicador pues en el 2018 un 40% decía que no se le escuchaba</a:t>
            </a:r>
            <a:r>
              <a:rPr lang="es-ES" sz="1200" dirty="0" smtClean="0">
                <a:latin typeface="Corbel" panose="020B0503020204020204" pitchFamily="34" charset="0"/>
              </a:rPr>
              <a:t>. </a:t>
            </a:r>
            <a:r>
              <a:rPr lang="es-PE" baseline="0" dirty="0" smtClean="0"/>
              <a:t>#</a:t>
            </a:r>
            <a:r>
              <a:rPr lang="es-PE" baseline="0" dirty="0" err="1" smtClean="0"/>
              <a:t>EncuestasIEP</a:t>
            </a:r>
            <a:r>
              <a:rPr lang="es-PE" baseline="0" dirty="0" smtClean="0"/>
              <a:t> </a:t>
            </a:r>
            <a:r>
              <a:rPr lang="es-P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https://bit.ly/2Tfp7zm</a:t>
            </a:r>
            <a:endParaRPr lang="es-PE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9D5A64-9B9C-4181-BEC6-024D5B83C906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817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06503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dirty="0" smtClean="0">
                <a:solidFill>
                  <a:srgbClr val="000000"/>
                </a:solidFill>
                <a:latin typeface="Corbel" panose="020B0503020204020204" pitchFamily="34" charset="0"/>
              </a:rPr>
              <a:t>74% no rescata la labor de ninguno de los actuales congresistas, solo 17% menciona algún nombre de manera espontánea. </a:t>
            </a:r>
            <a:r>
              <a:rPr lang="es-PE" baseline="0" dirty="0" smtClean="0"/>
              <a:t>#</a:t>
            </a:r>
            <a:r>
              <a:rPr lang="es-PE" baseline="0" dirty="0" err="1" smtClean="0"/>
              <a:t>EncuestasIEP</a:t>
            </a:r>
            <a:r>
              <a:rPr lang="es-PE" baseline="0" dirty="0" smtClean="0"/>
              <a:t> </a:t>
            </a:r>
            <a:r>
              <a:rPr lang="es-P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https://bit.ly/2Tfp7zm</a:t>
            </a:r>
            <a:endParaRPr lang="es-PE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9D5A64-9B9C-4181-BEC6-024D5B83C906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817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5996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dirty="0" smtClean="0">
                <a:solidFill>
                  <a:srgbClr val="000000"/>
                </a:solidFill>
                <a:latin typeface="Corbel" panose="020B0503020204020204" pitchFamily="34" charset="0"/>
              </a:rPr>
              <a:t>Aprobación de </a:t>
            </a:r>
            <a:r>
              <a:rPr lang="es-PE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@</a:t>
            </a:r>
            <a:r>
              <a:rPr lang="es-PE" sz="1200" b="0" i="0" u="sng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MartinVizcarraC</a:t>
            </a:r>
            <a:r>
              <a:rPr lang="es-419" dirty="0" smtClean="0">
                <a:solidFill>
                  <a:srgbClr val="000000"/>
                </a:solidFill>
                <a:latin typeface="Corbel" panose="020B0503020204020204" pitchFamily="34" charset="0"/>
              </a:rPr>
              <a:t>: </a:t>
            </a:r>
            <a:r>
              <a:rPr lang="es-419" sz="1200" dirty="0" smtClean="0">
                <a:solidFill>
                  <a:srgbClr val="000000"/>
                </a:solidFill>
                <a:latin typeface="Corbel" panose="020B0503020204020204" pitchFamily="34" charset="0"/>
              </a:rPr>
              <a:t>Mientras que en Lima, la aprobación del presidente tiende a aumentar (65%), en el interior esta es 2 pts. menor que en diciembre (57%). </a:t>
            </a:r>
            <a:r>
              <a:rPr lang="es-ES" dirty="0" smtClean="0"/>
              <a:t>#</a:t>
            </a:r>
            <a:r>
              <a:rPr lang="es-ES" dirty="0" err="1" smtClean="0"/>
              <a:t>Encuestas</a:t>
            </a:r>
            <a:r>
              <a:rPr lang="es-ES" baseline="0" dirty="0" err="1" smtClean="0"/>
              <a:t>IEP</a:t>
            </a:r>
            <a:r>
              <a:rPr lang="es-ES" baseline="0" dirty="0" smtClean="0"/>
              <a:t> </a:t>
            </a:r>
            <a:r>
              <a:rPr lang="es-P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https://bit.ly/2Tfp7zm</a:t>
            </a:r>
            <a:endParaRPr lang="es-PE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9:30</a:t>
            </a:r>
            <a:endParaRPr lang="es-ES" dirty="0" smtClean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D5A64-9B9C-4181-BEC6-024D5B83C906}" type="slidenum">
              <a:rPr lang="es-PE" smtClean="0"/>
              <a:t>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65354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dirty="0" smtClean="0">
                <a:latin typeface="Corbel" panose="020B0503020204020204" pitchFamily="34" charset="0"/>
              </a:rPr>
              <a:t>Respaldo crece en el Oriente, pero disminuye principalmente en la zona centro y entre los más jóvenes</a:t>
            </a:r>
            <a:r>
              <a:rPr lang="es-419" sz="1200" dirty="0" smtClean="0">
                <a:solidFill>
                  <a:srgbClr val="000000"/>
                </a:solidFill>
                <a:latin typeface="Corbel" panose="020B0503020204020204" pitchFamily="34" charset="0"/>
              </a:rPr>
              <a:t>. </a:t>
            </a:r>
            <a:r>
              <a:rPr lang="es-ES" dirty="0" smtClean="0"/>
              <a:t>#</a:t>
            </a:r>
            <a:r>
              <a:rPr lang="es-ES" dirty="0" err="1" smtClean="0"/>
              <a:t>Encuestas</a:t>
            </a:r>
            <a:r>
              <a:rPr lang="es-ES" baseline="0" dirty="0" err="1" smtClean="0"/>
              <a:t>IEP</a:t>
            </a:r>
            <a:r>
              <a:rPr lang="es-ES" baseline="0" dirty="0" smtClean="0"/>
              <a:t> </a:t>
            </a:r>
            <a:r>
              <a:rPr lang="es-P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https://bit.ly/2Tfp7zm</a:t>
            </a:r>
            <a:endParaRPr lang="es-ES" dirty="0" smtClean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9D5A64-9B9C-4181-BEC6-024D5B83C906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817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8879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sz="1200" dirty="0" smtClean="0">
                <a:solidFill>
                  <a:srgbClr val="000000"/>
                </a:solidFill>
                <a:latin typeface="Corbel" panose="020B0503020204020204" pitchFamily="34" charset="0"/>
              </a:rPr>
              <a:t>A diez meses de su gobierno, </a:t>
            </a:r>
            <a:r>
              <a:rPr lang="es-PE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@</a:t>
            </a:r>
            <a:r>
              <a:rPr lang="es-PE" sz="1200" b="0" i="0" u="sng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MartinVizcarraC</a:t>
            </a:r>
            <a:r>
              <a:rPr lang="es-419" sz="1200" dirty="0" smtClean="0">
                <a:solidFill>
                  <a:srgbClr val="000000"/>
                </a:solidFill>
                <a:latin typeface="Corbel" panose="020B0503020204020204" pitchFamily="34" charset="0"/>
              </a:rPr>
              <a:t> cuenta con una aprobación de 60% , muy superior a la obtenida por Ollanta Humala (49%) o PPK (36%) luego de ese mismo período de tiempo en el poder. </a:t>
            </a:r>
            <a:r>
              <a:rPr lang="es-ES" dirty="0" smtClean="0"/>
              <a:t>#</a:t>
            </a:r>
            <a:r>
              <a:rPr lang="es-ES" dirty="0" err="1" smtClean="0"/>
              <a:t>Encuestas</a:t>
            </a:r>
            <a:r>
              <a:rPr lang="es-ES" baseline="0" dirty="0" err="1" smtClean="0"/>
              <a:t>IEP</a:t>
            </a:r>
            <a:r>
              <a:rPr lang="es-ES" baseline="0" dirty="0" smtClean="0"/>
              <a:t> </a:t>
            </a:r>
            <a:r>
              <a:rPr lang="es-P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https://bit.ly/2Tfp7zm</a:t>
            </a:r>
            <a:endParaRPr lang="es-ES" dirty="0" smtClean="0"/>
          </a:p>
          <a:p>
            <a:r>
              <a:rPr lang="es-PE" dirty="0" smtClean="0"/>
              <a:t>10:00</a:t>
            </a: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9D5A64-9B9C-4181-BEC6-024D5B83C906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817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8237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dirty="0" smtClean="0">
                <a:solidFill>
                  <a:srgbClr val="000000"/>
                </a:solidFill>
                <a:latin typeface="Corbel" panose="020B0503020204020204" pitchFamily="34" charset="0"/>
              </a:rPr>
              <a:t>Para la mitad de los encuestados, </a:t>
            </a:r>
            <a:r>
              <a:rPr lang="es-PE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@</a:t>
            </a:r>
            <a:r>
              <a:rPr lang="es-PE" sz="1200" b="0" i="0" u="sng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MartinVizcarraC</a:t>
            </a:r>
            <a:r>
              <a:rPr lang="es-PE" dirty="0" smtClean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es-419" dirty="0" smtClean="0">
                <a:solidFill>
                  <a:srgbClr val="000000"/>
                </a:solidFill>
                <a:latin typeface="Corbel" panose="020B0503020204020204" pitchFamily="34" charset="0"/>
              </a:rPr>
              <a:t>tiene un plan claro para el desarrollo del país</a:t>
            </a:r>
            <a:r>
              <a:rPr lang="es-419" baseline="0" dirty="0" smtClean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es-ES" dirty="0" smtClean="0"/>
              <a:t>#</a:t>
            </a:r>
            <a:r>
              <a:rPr lang="es-ES" dirty="0" err="1" smtClean="0"/>
              <a:t>Encuestas</a:t>
            </a:r>
            <a:r>
              <a:rPr lang="es-ES" baseline="0" dirty="0" err="1" smtClean="0"/>
              <a:t>IEP</a:t>
            </a:r>
            <a:r>
              <a:rPr lang="es-ES" baseline="0" dirty="0" smtClean="0"/>
              <a:t> </a:t>
            </a:r>
            <a:r>
              <a:rPr lang="es-P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https://bit.ly/2Tfp7zm</a:t>
            </a:r>
            <a:endParaRPr lang="es-PE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P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10:15</a:t>
            </a:r>
          </a:p>
          <a:p>
            <a:endParaRPr lang="es-ES" dirty="0" smtClean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D5A64-9B9C-4181-BEC6-024D5B83C906}" type="slidenum">
              <a:rPr lang="es-PE" smtClean="0"/>
              <a:t>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46886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dirty="0" smtClean="0">
                <a:solidFill>
                  <a:srgbClr val="000000"/>
                </a:solidFill>
                <a:latin typeface="Corbel" panose="020B0503020204020204" pitchFamily="34" charset="0"/>
              </a:rPr>
              <a:t>Imagen de </a:t>
            </a:r>
            <a:r>
              <a:rPr lang="es-PE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@</a:t>
            </a:r>
            <a:r>
              <a:rPr lang="es-PE" sz="1200" b="0" i="0" u="sng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MartinVizcarraC</a:t>
            </a:r>
            <a:r>
              <a:rPr lang="es-PE" dirty="0" smtClean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es-ES" dirty="0" smtClean="0"/>
              <a:t>#</a:t>
            </a:r>
            <a:r>
              <a:rPr lang="es-ES" dirty="0" err="1" smtClean="0"/>
              <a:t>Encuestas</a:t>
            </a:r>
            <a:r>
              <a:rPr lang="es-ES" baseline="0" dirty="0" err="1" smtClean="0"/>
              <a:t>IEP</a:t>
            </a:r>
            <a:r>
              <a:rPr lang="es-ES" baseline="0" dirty="0" smtClean="0"/>
              <a:t> </a:t>
            </a:r>
            <a:r>
              <a:rPr lang="es-P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https://bit.ly/2Tfp7zm</a:t>
            </a:r>
            <a:endParaRPr lang="es-PE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P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10:30</a:t>
            </a:r>
          </a:p>
          <a:p>
            <a:endParaRPr lang="es-ES" dirty="0" smtClean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9D5A64-9B9C-4181-BEC6-024D5B83C906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817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4848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dirty="0" smtClean="0">
                <a:solidFill>
                  <a:srgbClr val="000000"/>
                </a:solidFill>
                <a:latin typeface="Corbel" panose="020B0503020204020204" pitchFamily="34" charset="0"/>
              </a:rPr>
              <a:t>Imagen de </a:t>
            </a:r>
            <a:r>
              <a:rPr lang="es-PE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@</a:t>
            </a:r>
            <a:r>
              <a:rPr lang="es-PE" sz="1200" b="0" i="0" u="sng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MartinVizcarraC</a:t>
            </a:r>
            <a:r>
              <a:rPr lang="es-PE" sz="12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s-419" dirty="0" smtClean="0">
                <a:solidFill>
                  <a:srgbClr val="000000"/>
                </a:solidFill>
                <a:latin typeface="Corbel" panose="020B0503020204020204" pitchFamily="34" charset="0"/>
              </a:rPr>
              <a:t>es más favorable entre aquellos que aprueban su gestión</a:t>
            </a:r>
            <a:r>
              <a:rPr lang="es-PE" dirty="0" smtClean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es-ES" dirty="0" smtClean="0"/>
              <a:t>#</a:t>
            </a:r>
            <a:r>
              <a:rPr lang="es-ES" dirty="0" err="1" smtClean="0"/>
              <a:t>Encuestas</a:t>
            </a:r>
            <a:r>
              <a:rPr lang="es-ES" baseline="0" dirty="0" err="1" smtClean="0"/>
              <a:t>IEP</a:t>
            </a:r>
            <a:r>
              <a:rPr lang="es-ES" baseline="0" dirty="0" smtClean="0"/>
              <a:t> </a:t>
            </a:r>
            <a:r>
              <a:rPr lang="es-P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https://bit.ly/2Tfp7zm</a:t>
            </a:r>
            <a:endParaRPr lang="es-PE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dirty="0" smtClean="0"/>
              <a:t>10:45</a:t>
            </a:r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9D5A64-9B9C-4181-BEC6-024D5B83C906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817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617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42270" y="2366743"/>
            <a:ext cx="6356000" cy="1340834"/>
          </a:xfrm>
        </p:spPr>
        <p:txBody>
          <a:bodyPr anchor="b"/>
          <a:lstStyle>
            <a:lvl1pPr>
              <a:defRPr sz="2693" b="0" cap="none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add 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42269" y="3803345"/>
            <a:ext cx="6356002" cy="1531854"/>
          </a:xfrm>
        </p:spPr>
        <p:txBody>
          <a:bodyPr/>
          <a:lstStyle>
            <a:lvl1pPr marL="0" indent="0" algn="l">
              <a:spcBef>
                <a:spcPts val="449"/>
              </a:spcBef>
              <a:spcAft>
                <a:spcPts val="0"/>
              </a:spcAft>
              <a:buNone/>
              <a:defRPr sz="1496" baseline="0">
                <a:solidFill>
                  <a:schemeClr val="tx2"/>
                </a:solidFill>
              </a:defRPr>
            </a:lvl1pPr>
            <a:lvl2pPr marL="0" indent="0" algn="l">
              <a:spcBef>
                <a:spcPts val="449"/>
              </a:spcBef>
              <a:spcAft>
                <a:spcPts val="0"/>
              </a:spcAft>
              <a:buNone/>
              <a:defRPr sz="1496">
                <a:solidFill>
                  <a:schemeClr val="tx2"/>
                </a:solidFill>
              </a:defRPr>
            </a:lvl2pPr>
            <a:lvl3pPr marL="0" indent="0" algn="l">
              <a:spcBef>
                <a:spcPts val="449"/>
              </a:spcBef>
              <a:spcAft>
                <a:spcPts val="0"/>
              </a:spcAft>
              <a:buNone/>
              <a:defRPr sz="1496">
                <a:solidFill>
                  <a:schemeClr val="tx2"/>
                </a:solidFill>
              </a:defRPr>
            </a:lvl3pPr>
            <a:lvl4pPr marL="0" indent="0" algn="l">
              <a:spcBef>
                <a:spcPts val="449"/>
              </a:spcBef>
              <a:spcAft>
                <a:spcPts val="0"/>
              </a:spcAft>
              <a:buNone/>
              <a:defRPr sz="1496">
                <a:solidFill>
                  <a:schemeClr val="tx2"/>
                </a:solidFill>
              </a:defRPr>
            </a:lvl4pPr>
            <a:lvl5pPr marL="0" indent="0" algn="l">
              <a:spcBef>
                <a:spcPts val="449"/>
              </a:spcBef>
              <a:spcAft>
                <a:spcPts val="0"/>
              </a:spcAft>
              <a:buNone/>
              <a:defRPr sz="1496">
                <a:solidFill>
                  <a:schemeClr val="tx2"/>
                </a:solidFill>
              </a:defRPr>
            </a:lvl5pPr>
            <a:lvl6pPr marL="0" indent="0" algn="l">
              <a:spcBef>
                <a:spcPts val="449"/>
              </a:spcBef>
              <a:spcAft>
                <a:spcPts val="0"/>
              </a:spcAft>
              <a:buNone/>
              <a:defRPr sz="1496">
                <a:solidFill>
                  <a:schemeClr val="tx2"/>
                </a:solidFill>
              </a:defRPr>
            </a:lvl6pPr>
            <a:lvl7pPr marL="0" indent="0" algn="l">
              <a:spcBef>
                <a:spcPts val="449"/>
              </a:spcBef>
              <a:spcAft>
                <a:spcPts val="0"/>
              </a:spcAft>
              <a:buNone/>
              <a:defRPr sz="1496">
                <a:solidFill>
                  <a:schemeClr val="tx2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1496">
                <a:solidFill>
                  <a:schemeClr val="tx2"/>
                </a:solidFill>
              </a:defRPr>
            </a:lvl8pPr>
            <a:lvl9pPr marL="0" indent="0" algn="l">
              <a:spcBef>
                <a:spcPts val="449"/>
              </a:spcBef>
              <a:spcAft>
                <a:spcPts val="0"/>
              </a:spcAft>
              <a:buNone/>
              <a:defRPr sz="1496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Click to add subtitle of presentation</a:t>
            </a:r>
          </a:p>
        </p:txBody>
      </p:sp>
      <p:sp>
        <p:nvSpPr>
          <p:cNvPr id="4" name="Rechteck 3"/>
          <p:cNvSpPr/>
          <p:nvPr/>
        </p:nvSpPr>
        <p:spPr bwMode="gray">
          <a:xfrm>
            <a:off x="0" y="6553442"/>
            <a:ext cx="6840538" cy="28709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405" tIns="34203" rIns="68405" bIns="34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1197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42269" y="6101837"/>
            <a:ext cx="6356000" cy="287267"/>
          </a:xfrm>
        </p:spPr>
        <p:txBody>
          <a:bodyPr t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98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98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98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98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98">
                <a:solidFill>
                  <a:schemeClr val="tx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98">
                <a:solidFill>
                  <a:schemeClr val="tx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98">
                <a:solidFill>
                  <a:schemeClr val="tx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98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98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Click to add additional text, e.g. author, location, date</a:t>
            </a:r>
          </a:p>
        </p:txBody>
      </p:sp>
      <p:sp>
        <p:nvSpPr>
          <p:cNvPr id="7" name="Rechteck 3"/>
          <p:cNvSpPr/>
          <p:nvPr/>
        </p:nvSpPr>
        <p:spPr bwMode="gray">
          <a:xfrm>
            <a:off x="0" y="6580851"/>
            <a:ext cx="6840538" cy="25968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304" tIns="25652" rIns="51304" bIns="25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898" dirty="0" err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657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41941" y="1217586"/>
            <a:ext cx="6356658" cy="38307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49"/>
              </a:spcBef>
              <a:buFont typeface="Arial" panose="020B0604020202020204" pitchFamily="34" charset="0"/>
              <a:buNone/>
              <a:defRPr lang="en-GB" sz="1347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449"/>
              </a:spcBef>
              <a:buFont typeface="Arial" panose="020B0604020202020204" pitchFamily="34" charset="0"/>
              <a:buNone/>
              <a:defRPr lang="en-GB" sz="1347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449"/>
              </a:spcBef>
              <a:buFont typeface="Arial" panose="020B0604020202020204" pitchFamily="34" charset="0"/>
              <a:buNone/>
              <a:defRPr lang="en-GB" sz="1347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449"/>
              </a:spcBef>
              <a:buFont typeface="Arial" panose="020B0604020202020204" pitchFamily="34" charset="0"/>
              <a:buNone/>
              <a:defRPr lang="en-GB" sz="1347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449"/>
              </a:spcBef>
              <a:buFont typeface="Arial" panose="020B0604020202020204" pitchFamily="34" charset="0"/>
              <a:buNone/>
              <a:defRPr lang="en-GB" sz="1347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449"/>
              </a:spcBef>
              <a:buNone/>
              <a:defRPr lang="en-GB" sz="1347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449"/>
              </a:spcBef>
              <a:buNone/>
              <a:defRPr lang="en-GB" sz="1347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449"/>
              </a:spcBef>
              <a:buNone/>
              <a:defRPr lang="en-GB" sz="1347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449"/>
              </a:spcBef>
              <a:buNone/>
              <a:defRPr lang="de-DE" sz="1347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42028" y="6388428"/>
            <a:ext cx="6356000" cy="192126"/>
          </a:xfrm>
        </p:spPr>
        <p:txBody>
          <a:bodyPr tIns="0" bIns="36000" anchor="b" anchorCtr="0">
            <a:noAutofit/>
          </a:bodyPr>
          <a:lstStyle>
            <a:lvl1pPr marL="0" marR="0" indent="0" algn="l" defTabSz="6840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599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599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599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599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599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599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599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599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599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source information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 bwMode="gray">
          <a:xfrm>
            <a:off x="241940" y="1696430"/>
            <a:ext cx="2046553" cy="4597288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 bwMode="gray">
          <a:xfrm>
            <a:off x="2396739" y="1697467"/>
            <a:ext cx="2047060" cy="4596251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 hasCustomPrompt="1"/>
          </p:nvPr>
        </p:nvSpPr>
        <p:spPr bwMode="gray">
          <a:xfrm>
            <a:off x="4551539" y="1697467"/>
            <a:ext cx="2047060" cy="4596251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2855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88" y="2112"/>
          <a:ext cx="1187" cy="2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3" name="Diapositiva de think-cell" r:id="rId4" imgW="353" imgH="353" progId="TCLayout.ActiveDocument.1">
                  <p:embed/>
                </p:oleObj>
              </mc:Choice>
              <mc:Fallback>
                <p:oleObj name="Diapositiva de think-cell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88" y="2112"/>
                        <a:ext cx="1187" cy="21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quarter" idx="16" hasCustomPrompt="1"/>
          </p:nvPr>
        </p:nvSpPr>
        <p:spPr bwMode="gray">
          <a:xfrm>
            <a:off x="241941" y="1696430"/>
            <a:ext cx="1508359" cy="4597288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7" hasCustomPrompt="1"/>
          </p:nvPr>
        </p:nvSpPr>
        <p:spPr bwMode="gray">
          <a:xfrm>
            <a:off x="1858040" y="1696430"/>
            <a:ext cx="1508359" cy="4596251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8" hasCustomPrompt="1"/>
          </p:nvPr>
        </p:nvSpPr>
        <p:spPr bwMode="gray">
          <a:xfrm>
            <a:off x="3474140" y="1696429"/>
            <a:ext cx="1508359" cy="4595214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19" hasCustomPrompt="1"/>
          </p:nvPr>
        </p:nvSpPr>
        <p:spPr bwMode="gray">
          <a:xfrm>
            <a:off x="5090239" y="1696430"/>
            <a:ext cx="1508359" cy="4594176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41940" y="1217647"/>
            <a:ext cx="6356329" cy="3833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49"/>
              </a:spcBef>
              <a:buFont typeface="Arial" panose="020B0604020202020204" pitchFamily="34" charset="0"/>
              <a:buNone/>
              <a:defRPr lang="en-GB" sz="1347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449"/>
              </a:spcBef>
              <a:buFont typeface="Arial" panose="020B0604020202020204" pitchFamily="34" charset="0"/>
              <a:buNone/>
              <a:defRPr lang="en-GB" sz="1347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449"/>
              </a:spcBef>
              <a:buFont typeface="Arial" panose="020B0604020202020204" pitchFamily="34" charset="0"/>
              <a:buNone/>
              <a:defRPr lang="en-GB" sz="1347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449"/>
              </a:spcBef>
              <a:buFont typeface="Arial" panose="020B0604020202020204" pitchFamily="34" charset="0"/>
              <a:buNone/>
              <a:defRPr lang="en-GB" sz="1347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449"/>
              </a:spcBef>
              <a:buFont typeface="Arial" panose="020B0604020202020204" pitchFamily="34" charset="0"/>
              <a:buNone/>
              <a:defRPr lang="en-GB" sz="1347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449"/>
              </a:spcBef>
              <a:buNone/>
              <a:defRPr lang="en-GB" sz="1347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449"/>
              </a:spcBef>
              <a:buNone/>
              <a:defRPr lang="en-GB" sz="1347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449"/>
              </a:spcBef>
              <a:buNone/>
              <a:defRPr lang="en-GB" sz="1347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449"/>
              </a:spcBef>
              <a:buNone/>
              <a:defRPr lang="de-DE" sz="1347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42028" y="6388428"/>
            <a:ext cx="6356000" cy="192126"/>
          </a:xfrm>
        </p:spPr>
        <p:txBody>
          <a:bodyPr tIns="0" bIns="36000" anchor="b" anchorCtr="0">
            <a:noAutofit/>
          </a:bodyPr>
          <a:lstStyle>
            <a:lvl1pPr marL="0" marR="0" indent="0" algn="l" defTabSz="6840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599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599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599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599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599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599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599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599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599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source information</a:t>
            </a:r>
          </a:p>
        </p:txBody>
      </p:sp>
    </p:spTree>
    <p:extLst>
      <p:ext uri="{BB962C8B-B14F-4D97-AF65-F5344CB8AC3E}">
        <p14:creationId xmlns:p14="http://schemas.microsoft.com/office/powerpoint/2010/main" val="1309381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41940" y="1217647"/>
            <a:ext cx="6356329" cy="3833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49"/>
              </a:spcBef>
              <a:buFont typeface="Arial" panose="020B0604020202020204" pitchFamily="34" charset="0"/>
              <a:buNone/>
              <a:defRPr lang="en-GB" sz="1347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449"/>
              </a:spcBef>
              <a:buFont typeface="Arial" panose="020B0604020202020204" pitchFamily="34" charset="0"/>
              <a:buNone/>
              <a:defRPr lang="en-GB" sz="1347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449"/>
              </a:spcBef>
              <a:buFont typeface="Arial" panose="020B0604020202020204" pitchFamily="34" charset="0"/>
              <a:buNone/>
              <a:defRPr lang="en-GB" sz="1347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449"/>
              </a:spcBef>
              <a:buFont typeface="Arial" panose="020B0604020202020204" pitchFamily="34" charset="0"/>
              <a:buNone/>
              <a:defRPr lang="en-GB" sz="1347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449"/>
              </a:spcBef>
              <a:buFont typeface="Arial" panose="020B0604020202020204" pitchFamily="34" charset="0"/>
              <a:buNone/>
              <a:defRPr lang="en-GB" sz="1347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449"/>
              </a:spcBef>
              <a:buNone/>
              <a:defRPr lang="en-GB" sz="1347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449"/>
              </a:spcBef>
              <a:buNone/>
              <a:defRPr lang="en-GB" sz="1347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449"/>
              </a:spcBef>
              <a:buNone/>
              <a:defRPr lang="en-GB" sz="1347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449"/>
              </a:spcBef>
              <a:buNone/>
              <a:defRPr lang="de-DE" sz="1347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42028" y="6388428"/>
            <a:ext cx="6356000" cy="192126"/>
          </a:xfrm>
        </p:spPr>
        <p:txBody>
          <a:bodyPr tIns="0" bIns="36000" anchor="b" anchorCtr="0">
            <a:noAutofit/>
          </a:bodyPr>
          <a:lstStyle>
            <a:lvl1pPr marL="0" marR="0" indent="0" algn="l" defTabSz="6840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599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599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599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599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599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599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599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599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599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source information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 bwMode="gray">
          <a:xfrm>
            <a:off x="241941" y="1696430"/>
            <a:ext cx="3124459" cy="2202684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4" hasCustomPrompt="1"/>
          </p:nvPr>
        </p:nvSpPr>
        <p:spPr bwMode="gray">
          <a:xfrm>
            <a:off x="3474140" y="1696430"/>
            <a:ext cx="3124459" cy="2202684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5" hasCustomPrompt="1"/>
          </p:nvPr>
        </p:nvSpPr>
        <p:spPr bwMode="gray">
          <a:xfrm>
            <a:off x="241941" y="4090651"/>
            <a:ext cx="3124459" cy="2202684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16" hasCustomPrompt="1"/>
          </p:nvPr>
        </p:nvSpPr>
        <p:spPr bwMode="gray">
          <a:xfrm>
            <a:off x="3474140" y="4090651"/>
            <a:ext cx="3124459" cy="2202684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7875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gray">
          <a:xfrm>
            <a:off x="0" y="0"/>
            <a:ext cx="6840538" cy="684053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405" tIns="34203" rIns="68405" bIns="34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224"/>
              </a:spcBef>
              <a:buFont typeface="Courier New" pitchFamily="49" charset="0"/>
              <a:buNone/>
            </a:pPr>
            <a:endParaRPr lang="en-US" sz="1197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939" y="233645"/>
            <a:ext cx="1026080" cy="82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304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re Whit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hteck 61"/>
          <p:cNvSpPr/>
          <p:nvPr/>
        </p:nvSpPr>
        <p:spPr bwMode="gray">
          <a:xfrm>
            <a:off x="0" y="0"/>
            <a:ext cx="6840538" cy="684053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405" tIns="34203" rIns="68405" bIns="34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1197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242270" y="1218210"/>
            <a:ext cx="6355999" cy="2678797"/>
          </a:xfrm>
        </p:spPr>
        <p:txBody>
          <a:bodyPr vert="horz" lIns="0" tIns="18000" rIns="0" bIns="0" rtlCol="0" anchor="b" anchorCtr="0">
            <a:noAutofit/>
          </a:bodyPr>
          <a:lstStyle>
            <a:lvl1pPr>
              <a:defRPr lang="de-DE" sz="2693" cap="none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939" y="233645"/>
            <a:ext cx="1026080" cy="82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891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re Black and tex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 bwMode="gray">
          <a:xfrm>
            <a:off x="0" y="0"/>
            <a:ext cx="6840538" cy="6840538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405" tIns="34203" rIns="68405" bIns="34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1197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242271" y="1218209"/>
            <a:ext cx="6355999" cy="2681323"/>
          </a:xfrm>
        </p:spPr>
        <p:txBody>
          <a:bodyPr vert="horz" lIns="0" tIns="18000" rIns="0" bIns="0" rtlCol="0" anchor="b" anchorCtr="0">
            <a:noAutofit/>
          </a:bodyPr>
          <a:lstStyle>
            <a:lvl1pPr>
              <a:defRPr lang="de-DE" sz="2693" cap="none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827503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re Oran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0" y="0"/>
            <a:ext cx="6840538" cy="68405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 bwMode="gray">
          <a:xfrm>
            <a:off x="242270" y="1218209"/>
            <a:ext cx="6356000" cy="2681322"/>
          </a:xfrm>
        </p:spPr>
        <p:txBody>
          <a:bodyPr vert="horz" lIns="0" tIns="18000" rIns="0" bIns="0" rtlCol="0" anchor="b" anchorCtr="0">
            <a:noAutofit/>
          </a:bodyPr>
          <a:lstStyle>
            <a:lvl1pPr>
              <a:defRPr lang="de-DE" sz="2693" cap="none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052338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42269" y="1217647"/>
            <a:ext cx="6356000" cy="3833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49"/>
              </a:spcBef>
              <a:buFont typeface="Arial" panose="020B0604020202020204" pitchFamily="34" charset="0"/>
              <a:buNone/>
              <a:defRPr lang="en-GB" sz="1347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449"/>
              </a:spcBef>
              <a:buFont typeface="Arial" panose="020B0604020202020204" pitchFamily="34" charset="0"/>
              <a:buNone/>
              <a:defRPr lang="en-GB" sz="1347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449"/>
              </a:spcBef>
              <a:buFont typeface="Arial" panose="020B0604020202020204" pitchFamily="34" charset="0"/>
              <a:buNone/>
              <a:defRPr lang="en-GB" sz="1347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449"/>
              </a:spcBef>
              <a:buFont typeface="Arial" panose="020B0604020202020204" pitchFamily="34" charset="0"/>
              <a:buNone/>
              <a:defRPr lang="en-GB" sz="1347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449"/>
              </a:spcBef>
              <a:buFont typeface="Arial" panose="020B0604020202020204" pitchFamily="34" charset="0"/>
              <a:buNone/>
              <a:defRPr lang="en-GB" sz="1347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449"/>
              </a:spcBef>
              <a:buNone/>
              <a:defRPr lang="en-GB" sz="1347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449"/>
              </a:spcBef>
              <a:buNone/>
              <a:defRPr lang="en-GB" sz="1347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449"/>
              </a:spcBef>
              <a:buNone/>
              <a:defRPr lang="en-GB" sz="1347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449"/>
              </a:spcBef>
              <a:buNone/>
              <a:defRPr lang="de-DE" sz="1347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34" hasCustomPrompt="1"/>
          </p:nvPr>
        </p:nvSpPr>
        <p:spPr bwMode="gray">
          <a:xfrm>
            <a:off x="242028" y="1696480"/>
            <a:ext cx="969633" cy="220262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Picture</a:t>
            </a:r>
            <a:endParaRPr lang="en-US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1319399" y="3038548"/>
            <a:ext cx="2047002" cy="287299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98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898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71490" algn="l"/>
              </a:tabLst>
              <a:defRPr sz="898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9pPr>
          </a:lstStyle>
          <a:p>
            <a:pPr lvl="4"/>
            <a:r>
              <a:rPr lang="en-US" dirty="0"/>
              <a:t>[phone number]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1319398" y="2463951"/>
            <a:ext cx="2047002" cy="574533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98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898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71490" algn="l"/>
              </a:tabLst>
              <a:defRPr sz="898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9pPr>
          </a:lstStyle>
          <a:p>
            <a:pPr lvl="4"/>
            <a:r>
              <a:rPr lang="en-US" dirty="0"/>
              <a:t>[title]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1319398" y="1697467"/>
            <a:ext cx="2047002" cy="766483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48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048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71490" algn="l"/>
              </a:tabLst>
              <a:defRPr sz="1048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048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048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048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048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048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048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[name]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1319398" y="3325846"/>
            <a:ext cx="2047002" cy="287299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98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898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71490" algn="l"/>
              </a:tabLst>
              <a:defRPr sz="898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9pPr>
          </a:lstStyle>
          <a:p>
            <a:pPr lvl="4"/>
            <a:r>
              <a:rPr lang="en-US" dirty="0"/>
              <a:t>[email address]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1319458" y="3613145"/>
            <a:ext cx="2046944" cy="285955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98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898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71490" algn="l"/>
              </a:tabLst>
              <a:defRPr sz="898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9pPr>
          </a:lstStyle>
          <a:p>
            <a:pPr lvl="4"/>
            <a:r>
              <a:rPr lang="en-US" dirty="0"/>
              <a:t>[country]</a:t>
            </a:r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40" hasCustomPrompt="1"/>
          </p:nvPr>
        </p:nvSpPr>
        <p:spPr bwMode="gray">
          <a:xfrm>
            <a:off x="3474676" y="1697467"/>
            <a:ext cx="969633" cy="220237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Picture</a:t>
            </a:r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4552047" y="3038548"/>
            <a:ext cx="2047002" cy="287299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98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898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71490" algn="l"/>
              </a:tabLst>
              <a:defRPr sz="898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9pPr>
          </a:lstStyle>
          <a:p>
            <a:pPr lvl="4"/>
            <a:r>
              <a:rPr lang="en-US" dirty="0"/>
              <a:t>[phone number]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4552046" y="2463951"/>
            <a:ext cx="2047002" cy="574533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98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898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71490" algn="l"/>
              </a:tabLst>
              <a:defRPr sz="898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9pPr>
          </a:lstStyle>
          <a:p>
            <a:pPr lvl="4"/>
            <a:r>
              <a:rPr lang="en-US" dirty="0"/>
              <a:t>[title]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4552046" y="1698097"/>
            <a:ext cx="2047002" cy="766045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48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048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71490" algn="l"/>
              </a:tabLst>
              <a:defRPr sz="1048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048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048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048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048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048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048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[name]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4552046" y="3325846"/>
            <a:ext cx="2047002" cy="287299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98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898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71490" algn="l"/>
              </a:tabLst>
              <a:defRPr sz="898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9pPr>
          </a:lstStyle>
          <a:p>
            <a:pPr lvl="4"/>
            <a:r>
              <a:rPr lang="en-US" dirty="0"/>
              <a:t>[email address]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4552106" y="3613145"/>
            <a:ext cx="2046944" cy="285955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98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898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71490" algn="l"/>
              </a:tabLst>
              <a:defRPr sz="898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9pPr>
          </a:lstStyle>
          <a:p>
            <a:pPr lvl="4"/>
            <a:r>
              <a:rPr lang="en-US" dirty="0"/>
              <a:t>[country]</a:t>
            </a:r>
          </a:p>
        </p:txBody>
      </p:sp>
    </p:spTree>
    <p:extLst>
      <p:ext uri="{BB962C8B-B14F-4D97-AF65-F5344CB8AC3E}">
        <p14:creationId xmlns:p14="http://schemas.microsoft.com/office/powerpoint/2010/main" val="3950218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242028" y="4090877"/>
            <a:ext cx="969633" cy="220237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Picture</a:t>
            </a:r>
            <a:endParaRPr lang="en-US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319399" y="5431440"/>
            <a:ext cx="2047002" cy="287299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98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898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71490" algn="l"/>
              </a:tabLst>
              <a:defRPr sz="898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9pPr>
          </a:lstStyle>
          <a:p>
            <a:pPr lvl="4"/>
            <a:r>
              <a:rPr lang="en-US" dirty="0"/>
              <a:t>[phone number]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1319398" y="4856843"/>
            <a:ext cx="2047002" cy="574533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98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898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71490" algn="l"/>
              </a:tabLst>
              <a:defRPr sz="898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9pPr>
          </a:lstStyle>
          <a:p>
            <a:pPr lvl="4"/>
            <a:r>
              <a:rPr lang="en-US" dirty="0"/>
              <a:t>[title]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1319398" y="5718737"/>
            <a:ext cx="2047002" cy="287299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98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898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71490" algn="l"/>
              </a:tabLst>
              <a:defRPr sz="898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9pPr>
          </a:lstStyle>
          <a:p>
            <a:pPr lvl="4"/>
            <a:r>
              <a:rPr lang="en-US" dirty="0"/>
              <a:t>[email address]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319458" y="6006037"/>
            <a:ext cx="2046944" cy="285955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98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898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71490" algn="l"/>
              </a:tabLst>
              <a:defRPr sz="898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9pPr>
          </a:lstStyle>
          <a:p>
            <a:pPr lvl="4"/>
            <a:r>
              <a:rPr lang="en-US" dirty="0"/>
              <a:t>[country]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28" hasCustomPrompt="1"/>
          </p:nvPr>
        </p:nvSpPr>
        <p:spPr bwMode="gray">
          <a:xfrm>
            <a:off x="3474676" y="4090877"/>
            <a:ext cx="969633" cy="220237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Picture</a:t>
            </a:r>
            <a:endParaRPr lang="en-US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4552047" y="5431440"/>
            <a:ext cx="2047002" cy="287299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98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898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71490" algn="l"/>
              </a:tabLst>
              <a:defRPr sz="898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9pPr>
          </a:lstStyle>
          <a:p>
            <a:pPr lvl="4"/>
            <a:r>
              <a:rPr lang="en-US" dirty="0"/>
              <a:t>[phone number]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4552046" y="4856843"/>
            <a:ext cx="2047002" cy="574533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98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898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71490" algn="l"/>
              </a:tabLst>
              <a:defRPr sz="898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9pPr>
          </a:lstStyle>
          <a:p>
            <a:pPr lvl="4"/>
            <a:r>
              <a:rPr lang="en-US" dirty="0"/>
              <a:t>[title]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4552046" y="5718737"/>
            <a:ext cx="2047002" cy="287299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98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898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71490" algn="l"/>
              </a:tabLst>
              <a:defRPr sz="898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9pPr>
          </a:lstStyle>
          <a:p>
            <a:pPr lvl="4"/>
            <a:r>
              <a:rPr lang="en-US" dirty="0"/>
              <a:t>[email address]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4552106" y="6006037"/>
            <a:ext cx="2046944" cy="285955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98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898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71490" algn="l"/>
              </a:tabLst>
              <a:defRPr sz="898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9pPr>
          </a:lstStyle>
          <a:p>
            <a:pPr lvl="4"/>
            <a:r>
              <a:rPr lang="en-US" dirty="0"/>
              <a:t>[country]</a:t>
            </a:r>
          </a:p>
        </p:txBody>
      </p:sp>
      <p:sp>
        <p:nvSpPr>
          <p:cNvPr id="33" name="Picture Placeholder 4"/>
          <p:cNvSpPr>
            <a:spLocks noGrp="1"/>
          </p:cNvSpPr>
          <p:nvPr>
            <p:ph type="pic" sz="quarter" idx="34" hasCustomPrompt="1"/>
          </p:nvPr>
        </p:nvSpPr>
        <p:spPr bwMode="gray">
          <a:xfrm>
            <a:off x="242028" y="1696480"/>
            <a:ext cx="969633" cy="220262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Picture</a:t>
            </a:r>
            <a:endParaRPr lang="en-US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1319399" y="3038548"/>
            <a:ext cx="2047002" cy="287299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98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898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71490" algn="l"/>
              </a:tabLst>
              <a:defRPr sz="898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9pPr>
          </a:lstStyle>
          <a:p>
            <a:pPr lvl="4"/>
            <a:r>
              <a:rPr lang="en-US" dirty="0"/>
              <a:t>[phone number]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1319398" y="2463951"/>
            <a:ext cx="2047002" cy="574533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98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898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71490" algn="l"/>
              </a:tabLst>
              <a:defRPr sz="898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9pPr>
          </a:lstStyle>
          <a:p>
            <a:pPr lvl="4"/>
            <a:r>
              <a:rPr lang="en-US" dirty="0"/>
              <a:t>[title]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1319398" y="3325846"/>
            <a:ext cx="2047002" cy="287299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98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898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71490" algn="l"/>
              </a:tabLst>
              <a:defRPr sz="898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9pPr>
          </a:lstStyle>
          <a:p>
            <a:pPr lvl="4"/>
            <a:r>
              <a:rPr lang="en-US" dirty="0"/>
              <a:t>[email address]</a:t>
            </a:r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1319458" y="3613145"/>
            <a:ext cx="2046944" cy="285955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98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898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71490" algn="l"/>
              </a:tabLst>
              <a:defRPr sz="898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9pPr>
          </a:lstStyle>
          <a:p>
            <a:pPr lvl="4"/>
            <a:r>
              <a:rPr lang="en-US" dirty="0"/>
              <a:t>[country]</a:t>
            </a:r>
          </a:p>
        </p:txBody>
      </p:sp>
      <p:sp>
        <p:nvSpPr>
          <p:cNvPr id="39" name="Picture Placeholder 4"/>
          <p:cNvSpPr>
            <a:spLocks noGrp="1"/>
          </p:cNvSpPr>
          <p:nvPr>
            <p:ph type="pic" sz="quarter" idx="40" hasCustomPrompt="1"/>
          </p:nvPr>
        </p:nvSpPr>
        <p:spPr bwMode="gray">
          <a:xfrm>
            <a:off x="3474676" y="1697467"/>
            <a:ext cx="969633" cy="220237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Picture</a:t>
            </a:r>
            <a:endParaRPr lang="en-US"/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4552047" y="3038548"/>
            <a:ext cx="2047002" cy="287299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98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898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71490" algn="l"/>
              </a:tabLst>
              <a:defRPr sz="898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9pPr>
          </a:lstStyle>
          <a:p>
            <a:pPr lvl="4"/>
            <a:r>
              <a:rPr lang="en-US" dirty="0"/>
              <a:t>[phone number]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4552046" y="2463951"/>
            <a:ext cx="2047002" cy="574533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98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898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71490" algn="l"/>
              </a:tabLst>
              <a:defRPr sz="898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9pPr>
          </a:lstStyle>
          <a:p>
            <a:pPr lvl="4"/>
            <a:r>
              <a:rPr lang="en-US" dirty="0"/>
              <a:t>[title]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4552046" y="3325846"/>
            <a:ext cx="2047002" cy="287299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98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898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71490" algn="l"/>
              </a:tabLst>
              <a:defRPr sz="898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9pPr>
          </a:lstStyle>
          <a:p>
            <a:pPr lvl="4"/>
            <a:r>
              <a:rPr lang="en-US" dirty="0"/>
              <a:t>[email address]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4552106" y="3613145"/>
            <a:ext cx="2046944" cy="285955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98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898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71490" algn="l"/>
              </a:tabLst>
              <a:defRPr sz="898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898"/>
            </a:lvl9pPr>
          </a:lstStyle>
          <a:p>
            <a:pPr lvl="4"/>
            <a:r>
              <a:rPr lang="en-US" dirty="0"/>
              <a:t>[country]</a:t>
            </a:r>
          </a:p>
        </p:txBody>
      </p:sp>
      <p:sp>
        <p:nvSpPr>
          <p:cNvPr id="45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42269" y="1217647"/>
            <a:ext cx="6356000" cy="3833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49"/>
              </a:spcBef>
              <a:buFont typeface="Arial" panose="020B0604020202020204" pitchFamily="34" charset="0"/>
              <a:buNone/>
              <a:defRPr lang="en-GB" sz="1347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449"/>
              </a:spcBef>
              <a:buFont typeface="Arial" panose="020B0604020202020204" pitchFamily="34" charset="0"/>
              <a:buNone/>
              <a:defRPr lang="en-GB" sz="1347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449"/>
              </a:spcBef>
              <a:buFont typeface="Arial" panose="020B0604020202020204" pitchFamily="34" charset="0"/>
              <a:buNone/>
              <a:defRPr lang="en-GB" sz="1347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449"/>
              </a:spcBef>
              <a:buFont typeface="Arial" panose="020B0604020202020204" pitchFamily="34" charset="0"/>
              <a:buNone/>
              <a:defRPr lang="en-GB" sz="1347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449"/>
              </a:spcBef>
              <a:buFont typeface="Arial" panose="020B0604020202020204" pitchFamily="34" charset="0"/>
              <a:buNone/>
              <a:defRPr lang="en-GB" sz="1347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449"/>
              </a:spcBef>
              <a:buNone/>
              <a:defRPr lang="en-GB" sz="1347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449"/>
              </a:spcBef>
              <a:buNone/>
              <a:defRPr lang="en-GB" sz="1347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449"/>
              </a:spcBef>
              <a:buNone/>
              <a:defRPr lang="en-GB" sz="1347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449"/>
              </a:spcBef>
              <a:buNone/>
              <a:defRPr lang="de-DE" sz="1347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1319398" y="1697467"/>
            <a:ext cx="2047002" cy="766483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48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048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71490" algn="l"/>
              </a:tabLst>
              <a:defRPr sz="1048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048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048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048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048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048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048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[name]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4552046" y="1698097"/>
            <a:ext cx="2047002" cy="766045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48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048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71490" algn="l"/>
              </a:tabLst>
              <a:defRPr sz="1048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048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048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048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048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048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048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[name]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46" hasCustomPrompt="1"/>
          </p:nvPr>
        </p:nvSpPr>
        <p:spPr bwMode="gray">
          <a:xfrm>
            <a:off x="1319398" y="4090651"/>
            <a:ext cx="2047002" cy="766483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48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048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71490" algn="l"/>
              </a:tabLst>
              <a:defRPr sz="1048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048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048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048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048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048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048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[name]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4552046" y="4091281"/>
            <a:ext cx="2047002" cy="766045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48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048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71490" algn="l"/>
              </a:tabLst>
              <a:defRPr sz="1048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048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048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048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048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048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048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[name]</a:t>
            </a:r>
          </a:p>
        </p:txBody>
      </p:sp>
    </p:spTree>
    <p:extLst>
      <p:ext uri="{BB962C8B-B14F-4D97-AF65-F5344CB8AC3E}">
        <p14:creationId xmlns:p14="http://schemas.microsoft.com/office/powerpoint/2010/main" val="3816901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0" y="0"/>
            <a:ext cx="6840538" cy="68405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 bwMode="gray">
          <a:xfrm>
            <a:off x="241941" y="1313215"/>
            <a:ext cx="6356658" cy="2586315"/>
          </a:xfrm>
        </p:spPr>
        <p:txBody>
          <a:bodyPr anchor="b"/>
          <a:lstStyle>
            <a:lvl1pPr>
              <a:defRPr sz="2693" cap="none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42029" y="6293343"/>
            <a:ext cx="6356482" cy="287299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898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898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898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898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898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898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898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898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898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/>
              <a:t>Click to add additional text, e.g. author, location, date</a:t>
            </a:r>
          </a:p>
        </p:txBody>
      </p:sp>
    </p:spTree>
    <p:extLst>
      <p:ext uri="{BB962C8B-B14F-4D97-AF65-F5344CB8AC3E}">
        <p14:creationId xmlns:p14="http://schemas.microsoft.com/office/powerpoint/2010/main" val="56378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241940" y="1313355"/>
            <a:ext cx="6356329" cy="5267497"/>
          </a:xfrm>
        </p:spPr>
        <p:txBody>
          <a:bodyPr/>
          <a:lstStyle/>
          <a:p>
            <a:r>
              <a:rPr lang="en-US"/>
              <a:t>Click to the symbol to add a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49680" y="2366744"/>
            <a:ext cx="6141178" cy="1340834"/>
          </a:xfrm>
        </p:spPr>
        <p:txBody>
          <a:bodyPr anchor="b"/>
          <a:lstStyle>
            <a:lvl1pPr>
              <a:defRPr sz="2693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49262" y="3803346"/>
            <a:ext cx="6141585" cy="1532301"/>
          </a:xfrm>
        </p:spPr>
        <p:txBody>
          <a:bodyPr/>
          <a:lstStyle>
            <a:lvl1pPr marL="0" indent="0" algn="l">
              <a:spcBef>
                <a:spcPts val="449"/>
              </a:spcBef>
              <a:spcAft>
                <a:spcPts val="0"/>
              </a:spcAft>
              <a:buNone/>
              <a:defRPr sz="1496">
                <a:solidFill>
                  <a:schemeClr val="tx2"/>
                </a:solidFill>
              </a:defRPr>
            </a:lvl1pPr>
            <a:lvl2pPr marL="0" indent="0" algn="l">
              <a:spcBef>
                <a:spcPts val="449"/>
              </a:spcBef>
              <a:spcAft>
                <a:spcPts val="0"/>
              </a:spcAft>
              <a:buNone/>
              <a:defRPr sz="1496">
                <a:solidFill>
                  <a:schemeClr val="tx2"/>
                </a:solidFill>
              </a:defRPr>
            </a:lvl2pPr>
            <a:lvl3pPr marL="0" indent="0" algn="l">
              <a:spcBef>
                <a:spcPts val="449"/>
              </a:spcBef>
              <a:spcAft>
                <a:spcPts val="0"/>
              </a:spcAft>
              <a:buNone/>
              <a:defRPr sz="1496">
                <a:solidFill>
                  <a:schemeClr val="tx2"/>
                </a:solidFill>
              </a:defRPr>
            </a:lvl3pPr>
            <a:lvl4pPr marL="0" indent="0" algn="l">
              <a:spcBef>
                <a:spcPts val="449"/>
              </a:spcBef>
              <a:spcAft>
                <a:spcPts val="0"/>
              </a:spcAft>
              <a:buNone/>
              <a:defRPr sz="1496">
                <a:solidFill>
                  <a:schemeClr val="tx2"/>
                </a:solidFill>
              </a:defRPr>
            </a:lvl4pPr>
            <a:lvl5pPr marL="0" indent="0" algn="l">
              <a:spcBef>
                <a:spcPts val="449"/>
              </a:spcBef>
              <a:spcAft>
                <a:spcPts val="0"/>
              </a:spcAft>
              <a:buNone/>
              <a:defRPr sz="1496">
                <a:solidFill>
                  <a:schemeClr val="tx2"/>
                </a:solidFill>
              </a:defRPr>
            </a:lvl5pPr>
            <a:lvl6pPr marL="0" indent="0" algn="l">
              <a:spcBef>
                <a:spcPts val="449"/>
              </a:spcBef>
              <a:spcAft>
                <a:spcPts val="0"/>
              </a:spcAft>
              <a:buNone/>
              <a:defRPr sz="1496">
                <a:solidFill>
                  <a:schemeClr val="tx2"/>
                </a:solidFill>
              </a:defRPr>
            </a:lvl6pPr>
            <a:lvl7pPr marL="0" indent="0" algn="l">
              <a:spcBef>
                <a:spcPts val="449"/>
              </a:spcBef>
              <a:spcAft>
                <a:spcPts val="0"/>
              </a:spcAft>
              <a:buNone/>
              <a:defRPr sz="1496">
                <a:solidFill>
                  <a:schemeClr val="tx2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1496">
                <a:solidFill>
                  <a:schemeClr val="bg1"/>
                </a:solidFill>
              </a:defRPr>
            </a:lvl8pPr>
            <a:lvl9pPr marL="0" indent="0" algn="l">
              <a:spcBef>
                <a:spcPts val="449"/>
              </a:spcBef>
              <a:spcAft>
                <a:spcPts val="0"/>
              </a:spcAft>
              <a:buNone/>
              <a:defRPr sz="1496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Click to add subtitle of presentation</a:t>
            </a:r>
          </a:p>
        </p:txBody>
      </p:sp>
      <p:sp>
        <p:nvSpPr>
          <p:cNvPr id="7" name="Rechteck 6"/>
          <p:cNvSpPr/>
          <p:nvPr/>
        </p:nvSpPr>
        <p:spPr bwMode="gray">
          <a:xfrm>
            <a:off x="0" y="6553442"/>
            <a:ext cx="6840538" cy="28709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405" tIns="34203" rIns="68405" bIns="34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1197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49681" y="6101797"/>
            <a:ext cx="6141178" cy="287267"/>
          </a:xfrm>
        </p:spPr>
        <p:txBody>
          <a:bodyPr t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98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98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98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98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98">
                <a:solidFill>
                  <a:schemeClr val="tx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98">
                <a:solidFill>
                  <a:schemeClr val="tx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98">
                <a:solidFill>
                  <a:schemeClr val="tx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98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98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Click to add additional text, e.g. author, location, date</a:t>
            </a:r>
          </a:p>
        </p:txBody>
      </p:sp>
    </p:spTree>
    <p:extLst>
      <p:ext uri="{BB962C8B-B14F-4D97-AF65-F5344CB8AC3E}">
        <p14:creationId xmlns:p14="http://schemas.microsoft.com/office/powerpoint/2010/main" val="598486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 bwMode="gray">
          <a:xfrm>
            <a:off x="242270" y="259984"/>
            <a:ext cx="4739685" cy="64575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54842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295470" y="1265827"/>
            <a:ext cx="6356482" cy="5315024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42269" y="6436757"/>
            <a:ext cx="6356000" cy="144094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449" baseline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449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449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449">
                <a:solidFill>
                  <a:schemeClr val="bg2"/>
                </a:solidFill>
              </a:defRPr>
            </a:lvl4pPr>
            <a:lvl5pPr marL="0" indent="0">
              <a:spcBef>
                <a:spcPts val="168"/>
              </a:spcBef>
              <a:spcAft>
                <a:spcPts val="0"/>
              </a:spcAft>
              <a:buNone/>
              <a:defRPr sz="505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Font typeface="Arial" pitchFamily="34" charset="0"/>
              <a:buNone/>
              <a:defRPr sz="449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Font typeface="Arial" pitchFamily="34" charset="0"/>
              <a:buNone/>
              <a:defRPr sz="449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Font typeface="Arial" pitchFamily="34" charset="0"/>
              <a:buNone/>
              <a:defRPr sz="449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Font typeface="Arial" pitchFamily="34" charset="0"/>
              <a:buNone/>
              <a:defRPr sz="449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/>
              <a:t>[Source information]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 bwMode="gray">
          <a:xfrm>
            <a:off x="242270" y="636832"/>
            <a:ext cx="4739685" cy="64575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95092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our Contacts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4"/>
          <p:cNvSpPr>
            <a:spLocks noGrp="1"/>
          </p:cNvSpPr>
          <p:nvPr>
            <p:ph type="pic" sz="quarter" idx="26" hasCustomPrompt="1"/>
          </p:nvPr>
        </p:nvSpPr>
        <p:spPr bwMode="gray">
          <a:xfrm>
            <a:off x="242269" y="2199423"/>
            <a:ext cx="969076" cy="2010917"/>
          </a:xfrm>
        </p:spPr>
        <p:txBody>
          <a:bodyPr/>
          <a:lstStyle>
            <a:lvl1pPr marL="0" indent="0">
              <a:buNone/>
              <a:defRPr>
                <a:latin typeface="Arial" pitchFamily="34" charset="0"/>
              </a:defRPr>
            </a:lvl1pPr>
          </a:lstStyle>
          <a:p>
            <a:r>
              <a:rPr lang="de-DE" dirty="0"/>
              <a:t>Picture</a:t>
            </a:r>
            <a:endParaRPr lang="en-US" dirty="0"/>
          </a:p>
        </p:txBody>
      </p:sp>
      <p:sp>
        <p:nvSpPr>
          <p:cNvPr id="45" name="Picture Placeholder 4"/>
          <p:cNvSpPr>
            <a:spLocks noGrp="1"/>
          </p:cNvSpPr>
          <p:nvPr>
            <p:ph type="pic" sz="quarter" idx="27" hasCustomPrompt="1"/>
          </p:nvPr>
        </p:nvSpPr>
        <p:spPr bwMode="gray">
          <a:xfrm>
            <a:off x="3474899" y="2199423"/>
            <a:ext cx="969076" cy="2010917"/>
          </a:xfrm>
        </p:spPr>
        <p:txBody>
          <a:bodyPr/>
          <a:lstStyle>
            <a:lvl1pPr marL="0" indent="0">
              <a:buNone/>
              <a:defRPr>
                <a:latin typeface="Arial" pitchFamily="34" charset="0"/>
              </a:defRPr>
            </a:lvl1pPr>
          </a:lstStyle>
          <a:p>
            <a:r>
              <a:rPr lang="de-DE" dirty="0"/>
              <a:t>Picture</a:t>
            </a:r>
            <a:endParaRPr lang="en-US" dirty="0"/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1319339" y="3563920"/>
            <a:ext cx="2047488" cy="215473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73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673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353627" algn="l"/>
              </a:tabLst>
              <a:defRPr sz="673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673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673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673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673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673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673"/>
            </a:lvl9pPr>
          </a:lstStyle>
          <a:p>
            <a:pPr lvl="0"/>
            <a:r>
              <a:rPr lang="en-US" dirty="0"/>
              <a:t>[phone number]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1319398" y="3132970"/>
            <a:ext cx="2047429" cy="21547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73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673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353627" algn="l"/>
              </a:tabLst>
              <a:defRPr sz="673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673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673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673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673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673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673"/>
            </a:lvl9pPr>
          </a:lstStyle>
          <a:p>
            <a:pPr lvl="4"/>
            <a:r>
              <a:rPr lang="en-US" dirty="0"/>
              <a:t>[title]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1319398" y="2199425"/>
            <a:ext cx="2047002" cy="933548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786">
                <a:latin typeface="Arial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786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353627" algn="l"/>
              </a:tabLst>
              <a:defRPr sz="786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786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786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786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786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786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786"/>
            </a:lvl9pPr>
          </a:lstStyle>
          <a:p>
            <a:pPr lvl="0"/>
            <a:r>
              <a:rPr lang="en-US" dirty="0"/>
              <a:t>[name]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1319398" y="3779392"/>
            <a:ext cx="2047430" cy="21547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73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673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353627" algn="l"/>
              </a:tabLst>
              <a:defRPr sz="673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673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673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673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673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673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673"/>
            </a:lvl9pPr>
          </a:lstStyle>
          <a:p>
            <a:pPr lvl="4"/>
            <a:r>
              <a:rPr lang="en-US" dirty="0"/>
              <a:t>[email address]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1319458" y="3994866"/>
            <a:ext cx="2046944" cy="21547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73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673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353627" algn="l"/>
              </a:tabLst>
              <a:defRPr sz="673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673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673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673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673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673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673"/>
            </a:lvl9pPr>
          </a:lstStyle>
          <a:p>
            <a:pPr lvl="4"/>
            <a:r>
              <a:rPr lang="en-US" dirty="0"/>
              <a:t>[country]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4551508" y="3563919"/>
            <a:ext cx="2047002" cy="21547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73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673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353627" algn="l"/>
              </a:tabLst>
              <a:defRPr sz="673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673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673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673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673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673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673"/>
            </a:lvl9pPr>
          </a:lstStyle>
          <a:p>
            <a:pPr lvl="4"/>
            <a:r>
              <a:rPr lang="en-US" dirty="0"/>
              <a:t>[phone number]</a:t>
            </a:r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4551508" y="3132972"/>
            <a:ext cx="2047002" cy="216213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73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673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353627" algn="l"/>
              </a:tabLst>
              <a:defRPr sz="673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673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673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673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673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673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673"/>
            </a:lvl9pPr>
          </a:lstStyle>
          <a:p>
            <a:pPr lvl="4"/>
            <a:r>
              <a:rPr lang="en-US" dirty="0"/>
              <a:t>[title]</a:t>
            </a:r>
          </a:p>
        </p:txBody>
      </p:sp>
      <p:sp>
        <p:nvSpPr>
          <p:cNvPr id="53" name="Text Placeholder 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4551508" y="2199425"/>
            <a:ext cx="2047002" cy="933548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786">
                <a:latin typeface="Arial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786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353627" algn="l"/>
              </a:tabLst>
              <a:defRPr sz="786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786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786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786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786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786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786"/>
            </a:lvl9pPr>
          </a:lstStyle>
          <a:p>
            <a:pPr lvl="0"/>
            <a:r>
              <a:rPr lang="en-US" dirty="0"/>
              <a:t>[name]</a:t>
            </a:r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4551508" y="3779392"/>
            <a:ext cx="2047002" cy="21547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73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673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353627" algn="l"/>
              </a:tabLst>
              <a:defRPr sz="673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673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673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673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673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673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673"/>
            </a:lvl9pPr>
          </a:lstStyle>
          <a:p>
            <a:pPr lvl="4"/>
            <a:r>
              <a:rPr lang="en-US" dirty="0"/>
              <a:t>[email address]</a:t>
            </a:r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4551508" y="3994866"/>
            <a:ext cx="2047002" cy="21547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73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673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353627" algn="l"/>
              </a:tabLst>
              <a:defRPr sz="673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673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673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673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673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673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673"/>
            </a:lvl9pPr>
          </a:lstStyle>
          <a:p>
            <a:pPr lvl="4"/>
            <a:r>
              <a:rPr lang="en-US" dirty="0"/>
              <a:t>[country]</a:t>
            </a:r>
          </a:p>
        </p:txBody>
      </p:sp>
      <p:sp>
        <p:nvSpPr>
          <p:cNvPr id="56" name="Picture Placeholder 4"/>
          <p:cNvSpPr>
            <a:spLocks noGrp="1"/>
          </p:cNvSpPr>
          <p:nvPr>
            <p:ph type="pic" sz="quarter" idx="38" hasCustomPrompt="1"/>
          </p:nvPr>
        </p:nvSpPr>
        <p:spPr bwMode="gray">
          <a:xfrm>
            <a:off x="242028" y="4354510"/>
            <a:ext cx="969076" cy="2010571"/>
          </a:xfrm>
        </p:spPr>
        <p:txBody>
          <a:bodyPr/>
          <a:lstStyle>
            <a:lvl1pPr marL="0" indent="0">
              <a:buNone/>
              <a:defRPr>
                <a:latin typeface="Arial" pitchFamily="34" charset="0"/>
              </a:defRPr>
            </a:lvl1pPr>
          </a:lstStyle>
          <a:p>
            <a:r>
              <a:rPr lang="de-DE" dirty="0"/>
              <a:t>Picture</a:t>
            </a:r>
            <a:endParaRPr lang="en-US" dirty="0"/>
          </a:p>
        </p:txBody>
      </p:sp>
      <p:sp>
        <p:nvSpPr>
          <p:cNvPr id="57" name="Picture Placeholder 4"/>
          <p:cNvSpPr>
            <a:spLocks noGrp="1"/>
          </p:cNvSpPr>
          <p:nvPr>
            <p:ph type="pic" sz="quarter" idx="39" hasCustomPrompt="1"/>
          </p:nvPr>
        </p:nvSpPr>
        <p:spPr bwMode="gray">
          <a:xfrm>
            <a:off x="3474657" y="4354510"/>
            <a:ext cx="969076" cy="2010571"/>
          </a:xfrm>
        </p:spPr>
        <p:txBody>
          <a:bodyPr/>
          <a:lstStyle>
            <a:lvl1pPr marL="0" indent="0">
              <a:buNone/>
              <a:defRPr>
                <a:latin typeface="Arial" pitchFamily="34" charset="0"/>
              </a:defRPr>
            </a:lvl1pPr>
          </a:lstStyle>
          <a:p>
            <a:r>
              <a:rPr lang="de-DE" dirty="0"/>
              <a:t>Picture</a:t>
            </a:r>
            <a:endParaRPr lang="en-US" dirty="0"/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40" hasCustomPrompt="1"/>
          </p:nvPr>
        </p:nvSpPr>
        <p:spPr bwMode="gray">
          <a:xfrm>
            <a:off x="1319398" y="5719135"/>
            <a:ext cx="2047429" cy="214986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73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673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353627" algn="l"/>
              </a:tabLst>
              <a:defRPr sz="673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673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673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673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673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673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673"/>
            </a:lvl9pPr>
          </a:lstStyle>
          <a:p>
            <a:pPr lvl="4"/>
            <a:r>
              <a:rPr lang="en-US" dirty="0"/>
              <a:t>[phone number]</a:t>
            </a:r>
          </a:p>
        </p:txBody>
      </p:sp>
      <p:sp>
        <p:nvSpPr>
          <p:cNvPr id="59" name="Text Placeholder 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1319398" y="5287711"/>
            <a:ext cx="2047002" cy="21547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73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673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353627" algn="l"/>
              </a:tabLst>
              <a:defRPr sz="673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673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673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673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673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673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673"/>
            </a:lvl9pPr>
          </a:lstStyle>
          <a:p>
            <a:pPr lvl="4"/>
            <a:r>
              <a:rPr lang="en-US" dirty="0"/>
              <a:t>[title]</a:t>
            </a:r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1319398" y="4354509"/>
            <a:ext cx="2047002" cy="933202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786">
                <a:latin typeface="Arial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786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353627" algn="l"/>
              </a:tabLst>
              <a:defRPr sz="786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786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786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786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786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786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786"/>
            </a:lvl9pPr>
          </a:lstStyle>
          <a:p>
            <a:pPr lvl="0"/>
            <a:r>
              <a:rPr lang="en-US" dirty="0"/>
              <a:t>[name]</a:t>
            </a:r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1319398" y="5934090"/>
            <a:ext cx="2047429" cy="214986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73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673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353627" algn="l"/>
              </a:tabLst>
              <a:defRPr sz="673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673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673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673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673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673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673"/>
            </a:lvl9pPr>
          </a:lstStyle>
          <a:p>
            <a:pPr lvl="4"/>
            <a:r>
              <a:rPr lang="en-US" dirty="0"/>
              <a:t>[email address]</a:t>
            </a:r>
          </a:p>
        </p:txBody>
      </p:sp>
      <p:sp>
        <p:nvSpPr>
          <p:cNvPr id="62" name="Text Placeholder 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1319398" y="6149044"/>
            <a:ext cx="2047429" cy="214986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73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673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353627" algn="l"/>
              </a:tabLst>
              <a:defRPr sz="673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673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673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673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673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673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673"/>
            </a:lvl9pPr>
          </a:lstStyle>
          <a:p>
            <a:pPr lvl="4"/>
            <a:r>
              <a:rPr lang="en-US" dirty="0"/>
              <a:t>[country]</a:t>
            </a:r>
          </a:p>
        </p:txBody>
      </p:sp>
      <p:sp>
        <p:nvSpPr>
          <p:cNvPr id="63" name="Text Placeholder 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4551508" y="5719145"/>
            <a:ext cx="2047002" cy="214986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73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673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353627" algn="l"/>
              </a:tabLst>
              <a:defRPr sz="673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673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673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673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673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673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673"/>
            </a:lvl9pPr>
          </a:lstStyle>
          <a:p>
            <a:pPr lvl="4"/>
            <a:r>
              <a:rPr lang="en-US" dirty="0"/>
              <a:t>[phone number]</a:t>
            </a:r>
          </a:p>
        </p:txBody>
      </p:sp>
      <p:sp>
        <p:nvSpPr>
          <p:cNvPr id="64" name="Text Placeholder 3"/>
          <p:cNvSpPr>
            <a:spLocks noGrp="1"/>
          </p:cNvSpPr>
          <p:nvPr>
            <p:ph type="body" sz="quarter" idx="46" hasCustomPrompt="1"/>
          </p:nvPr>
        </p:nvSpPr>
        <p:spPr bwMode="gray">
          <a:xfrm>
            <a:off x="4551508" y="5287711"/>
            <a:ext cx="2047002" cy="21547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73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673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353627" algn="l"/>
              </a:tabLst>
              <a:defRPr sz="673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673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673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673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673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673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673"/>
            </a:lvl9pPr>
          </a:lstStyle>
          <a:p>
            <a:pPr lvl="4"/>
            <a:r>
              <a:rPr lang="en-US" dirty="0"/>
              <a:t>[title]</a:t>
            </a:r>
          </a:p>
        </p:txBody>
      </p:sp>
      <p:sp>
        <p:nvSpPr>
          <p:cNvPr id="65" name="Text Placeholder 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4551508" y="4354509"/>
            <a:ext cx="2047002" cy="933202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786">
                <a:latin typeface="Arial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786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353627" algn="l"/>
              </a:tabLst>
              <a:defRPr sz="786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786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786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786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786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786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786"/>
            </a:lvl9pPr>
          </a:lstStyle>
          <a:p>
            <a:pPr lvl="0"/>
            <a:r>
              <a:rPr lang="en-US" dirty="0"/>
              <a:t>[name]</a:t>
            </a:r>
          </a:p>
        </p:txBody>
      </p:sp>
      <p:sp>
        <p:nvSpPr>
          <p:cNvPr id="66" name="Text Placeholder 3"/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4551508" y="5934099"/>
            <a:ext cx="2047002" cy="214986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73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673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353627" algn="l"/>
              </a:tabLst>
              <a:defRPr sz="673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673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673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673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673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673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673"/>
            </a:lvl9pPr>
          </a:lstStyle>
          <a:p>
            <a:pPr lvl="4"/>
            <a:r>
              <a:rPr lang="en-US" dirty="0"/>
              <a:t>[email address]</a:t>
            </a:r>
          </a:p>
        </p:txBody>
      </p:sp>
      <p:sp>
        <p:nvSpPr>
          <p:cNvPr id="67" name="Text Placeholder 3"/>
          <p:cNvSpPr>
            <a:spLocks noGrp="1"/>
          </p:cNvSpPr>
          <p:nvPr>
            <p:ph type="body" sz="quarter" idx="49" hasCustomPrompt="1"/>
          </p:nvPr>
        </p:nvSpPr>
        <p:spPr bwMode="gray">
          <a:xfrm>
            <a:off x="4551508" y="6149054"/>
            <a:ext cx="2047002" cy="214986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73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673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353627" algn="l"/>
              </a:tabLst>
              <a:defRPr sz="673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673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673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673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673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673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673"/>
            </a:lvl9pPr>
          </a:lstStyle>
          <a:p>
            <a:pPr lvl="4"/>
            <a:r>
              <a:rPr lang="en-US" dirty="0"/>
              <a:t>[country]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 bwMode="gray">
          <a:xfrm>
            <a:off x="242270" y="636832"/>
            <a:ext cx="4739685" cy="64575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kumimoji="0" lang="en-US" sz="112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953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 bwMode="gray">
          <a:xfrm>
            <a:off x="834582" y="259984"/>
            <a:ext cx="4147373" cy="64575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39608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041" y="1119505"/>
            <a:ext cx="5814457" cy="2381521"/>
          </a:xfrm>
        </p:spPr>
        <p:txBody>
          <a:bodyPr anchor="b"/>
          <a:lstStyle>
            <a:lvl1pPr algn="ctr">
              <a:defRPr sz="448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5067" y="3592866"/>
            <a:ext cx="5130404" cy="1651546"/>
          </a:xfrm>
        </p:spPr>
        <p:txBody>
          <a:bodyPr/>
          <a:lstStyle>
            <a:lvl1pPr marL="0" indent="0" algn="ctr">
              <a:buNone/>
              <a:defRPr sz="1795"/>
            </a:lvl1pPr>
            <a:lvl2pPr marL="342031" indent="0" algn="ctr">
              <a:buNone/>
              <a:defRPr sz="1496"/>
            </a:lvl2pPr>
            <a:lvl3pPr marL="684063" indent="0" algn="ctr">
              <a:buNone/>
              <a:defRPr sz="1347"/>
            </a:lvl3pPr>
            <a:lvl4pPr marL="1026094" indent="0" algn="ctr">
              <a:buNone/>
              <a:defRPr sz="1197"/>
            </a:lvl4pPr>
            <a:lvl5pPr marL="1368125" indent="0" algn="ctr">
              <a:buNone/>
              <a:defRPr sz="1197"/>
            </a:lvl5pPr>
            <a:lvl6pPr marL="1710157" indent="0" algn="ctr">
              <a:buNone/>
              <a:defRPr sz="1197"/>
            </a:lvl6pPr>
            <a:lvl7pPr marL="2052188" indent="0" algn="ctr">
              <a:buNone/>
              <a:defRPr sz="1197"/>
            </a:lvl7pPr>
            <a:lvl8pPr marL="2394219" indent="0" algn="ctr">
              <a:buNone/>
              <a:defRPr sz="1197"/>
            </a:lvl8pPr>
            <a:lvl9pPr marL="2736251" indent="0" algn="ctr">
              <a:buNone/>
              <a:defRPr sz="1197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0287" y="6340167"/>
            <a:ext cx="1539121" cy="364195"/>
          </a:xfrm>
          <a:prstGeom prst="rect">
            <a:avLst/>
          </a:prstGeom>
        </p:spPr>
        <p:txBody>
          <a:bodyPr/>
          <a:lstStyle/>
          <a:p>
            <a:fld id="{F7B427EA-1AAB-4B18-B0E8-A3E487AA6B8C}" type="datetimeFigureOut">
              <a:rPr lang="es-PE" smtClean="0"/>
              <a:t>27/01/2019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65928" y="6340167"/>
            <a:ext cx="2308682" cy="36419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31130" y="6340167"/>
            <a:ext cx="1539121" cy="364195"/>
          </a:xfrm>
          <a:prstGeom prst="rect">
            <a:avLst/>
          </a:prstGeom>
        </p:spPr>
        <p:txBody>
          <a:bodyPr/>
          <a:lstStyle/>
          <a:p>
            <a:fld id="{10DE1E00-1C75-45A3-A8D9-7DCBCE685AD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20511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241941" y="3420269"/>
            <a:ext cx="6356658" cy="287306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Click to the symbol to add a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41941" y="1217586"/>
            <a:ext cx="6356658" cy="1340764"/>
          </a:xfrm>
        </p:spPr>
        <p:txBody>
          <a:bodyPr anchor="b"/>
          <a:lstStyle>
            <a:lvl1pPr>
              <a:defRPr sz="2693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41941" y="2654118"/>
            <a:ext cx="6356658" cy="574613"/>
          </a:xfrm>
        </p:spPr>
        <p:txBody>
          <a:bodyPr tIns="0"/>
          <a:lstStyle>
            <a:lvl1pPr marL="0" indent="0" algn="l">
              <a:spcBef>
                <a:spcPts val="449"/>
              </a:spcBef>
              <a:spcAft>
                <a:spcPts val="0"/>
              </a:spcAft>
              <a:buNone/>
              <a:defRPr sz="1496">
                <a:solidFill>
                  <a:schemeClr val="tx2"/>
                </a:solidFill>
              </a:defRPr>
            </a:lvl1pPr>
            <a:lvl2pPr marL="0" indent="0" algn="l">
              <a:spcBef>
                <a:spcPts val="449"/>
              </a:spcBef>
              <a:spcAft>
                <a:spcPts val="0"/>
              </a:spcAft>
              <a:buNone/>
              <a:defRPr sz="1496">
                <a:solidFill>
                  <a:schemeClr val="tx2"/>
                </a:solidFill>
              </a:defRPr>
            </a:lvl2pPr>
            <a:lvl3pPr marL="0" indent="0" algn="l">
              <a:spcBef>
                <a:spcPts val="449"/>
              </a:spcBef>
              <a:spcAft>
                <a:spcPts val="0"/>
              </a:spcAft>
              <a:buNone/>
              <a:defRPr sz="1496">
                <a:solidFill>
                  <a:schemeClr val="tx2"/>
                </a:solidFill>
              </a:defRPr>
            </a:lvl3pPr>
            <a:lvl4pPr marL="0" indent="0" algn="l">
              <a:spcBef>
                <a:spcPts val="449"/>
              </a:spcBef>
              <a:spcAft>
                <a:spcPts val="0"/>
              </a:spcAft>
              <a:buNone/>
              <a:defRPr sz="1496">
                <a:solidFill>
                  <a:schemeClr val="tx2"/>
                </a:solidFill>
              </a:defRPr>
            </a:lvl4pPr>
            <a:lvl5pPr marL="0" indent="0" algn="l">
              <a:spcBef>
                <a:spcPts val="449"/>
              </a:spcBef>
              <a:spcAft>
                <a:spcPts val="0"/>
              </a:spcAft>
              <a:buNone/>
              <a:defRPr sz="1496">
                <a:solidFill>
                  <a:schemeClr val="tx2"/>
                </a:solidFill>
              </a:defRPr>
            </a:lvl5pPr>
            <a:lvl6pPr marL="0" indent="0" algn="l">
              <a:spcBef>
                <a:spcPts val="449"/>
              </a:spcBef>
              <a:spcAft>
                <a:spcPts val="0"/>
              </a:spcAft>
              <a:buNone/>
              <a:defRPr sz="1496">
                <a:solidFill>
                  <a:schemeClr val="tx2"/>
                </a:solidFill>
              </a:defRPr>
            </a:lvl6pPr>
            <a:lvl7pPr marL="0" indent="0" algn="l">
              <a:spcBef>
                <a:spcPts val="449"/>
              </a:spcBef>
              <a:spcAft>
                <a:spcPts val="0"/>
              </a:spcAft>
              <a:buNone/>
              <a:defRPr sz="1496">
                <a:solidFill>
                  <a:schemeClr val="tx2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1496">
                <a:solidFill>
                  <a:schemeClr val="bg1"/>
                </a:solidFill>
              </a:defRPr>
            </a:lvl8pPr>
            <a:lvl9pPr marL="0" indent="0" algn="l">
              <a:spcBef>
                <a:spcPts val="449"/>
              </a:spcBef>
              <a:spcAft>
                <a:spcPts val="0"/>
              </a:spcAft>
              <a:buNone/>
              <a:defRPr sz="1496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Click to add subtitle of presentation</a:t>
            </a:r>
          </a:p>
        </p:txBody>
      </p:sp>
      <p:sp>
        <p:nvSpPr>
          <p:cNvPr id="7" name="Rechteck 6"/>
          <p:cNvSpPr/>
          <p:nvPr/>
        </p:nvSpPr>
        <p:spPr bwMode="gray">
          <a:xfrm>
            <a:off x="0" y="6553442"/>
            <a:ext cx="6840538" cy="28709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405" tIns="34203" rIns="68405" bIns="34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1197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42028" y="6293335"/>
            <a:ext cx="6356241" cy="287267"/>
          </a:xfrm>
        </p:spPr>
        <p:txBody>
          <a:bodyPr t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98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98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98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98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98">
                <a:solidFill>
                  <a:schemeClr val="tx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98">
                <a:solidFill>
                  <a:schemeClr val="tx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98">
                <a:solidFill>
                  <a:schemeClr val="tx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98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98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Click to add additional text, e.g. author, location, date</a:t>
            </a:r>
          </a:p>
        </p:txBody>
      </p:sp>
    </p:spTree>
    <p:extLst>
      <p:ext uri="{BB962C8B-B14F-4D97-AF65-F5344CB8AC3E}">
        <p14:creationId xmlns:p14="http://schemas.microsoft.com/office/powerpoint/2010/main" val="2974211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 marL="269321" indent="-269321">
              <a:spcBef>
                <a:spcPts val="898"/>
              </a:spcBef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  <a:tabLst>
                <a:tab pos="6355982" algn="r"/>
              </a:tabLst>
              <a:defRPr sz="1347">
                <a:solidFill>
                  <a:schemeClr val="tx1"/>
                </a:solidFill>
              </a:defRPr>
            </a:lvl1pPr>
            <a:lvl2pPr marL="268405" indent="0">
              <a:spcBef>
                <a:spcPts val="898"/>
              </a:spcBef>
              <a:spcAft>
                <a:spcPts val="0"/>
              </a:spcAft>
              <a:buClr>
                <a:schemeClr val="bg2"/>
              </a:buClr>
              <a:buFont typeface="+mj-lt"/>
              <a:buNone/>
              <a:tabLst>
                <a:tab pos="6194389" algn="r"/>
              </a:tabLst>
              <a:defRPr sz="1347">
                <a:solidFill>
                  <a:schemeClr val="bg2"/>
                </a:solidFill>
              </a:defRPr>
            </a:lvl2pPr>
            <a:lvl3pPr marL="269321" indent="0">
              <a:spcBef>
                <a:spcPts val="898"/>
              </a:spcBef>
              <a:spcAft>
                <a:spcPts val="0"/>
              </a:spcAft>
              <a:buFontTx/>
              <a:buNone/>
              <a:defRPr sz="1347">
                <a:solidFill>
                  <a:schemeClr val="bg2"/>
                </a:solidFill>
              </a:defRPr>
            </a:lvl3pPr>
            <a:lvl4pPr marL="269321" indent="0">
              <a:spcBef>
                <a:spcPts val="898"/>
              </a:spcBef>
              <a:spcAft>
                <a:spcPts val="0"/>
              </a:spcAft>
              <a:buFontTx/>
              <a:buNone/>
              <a:defRPr sz="1347">
                <a:solidFill>
                  <a:schemeClr val="bg2"/>
                </a:solidFill>
              </a:defRPr>
            </a:lvl4pPr>
            <a:lvl5pPr marL="269321" indent="0">
              <a:spcBef>
                <a:spcPts val="898"/>
              </a:spcBef>
              <a:spcAft>
                <a:spcPts val="0"/>
              </a:spcAft>
              <a:buFontTx/>
              <a:buNone/>
              <a:defRPr sz="1347">
                <a:solidFill>
                  <a:schemeClr val="bg2"/>
                </a:solidFill>
              </a:defRPr>
            </a:lvl5pPr>
            <a:lvl6pPr marL="269321" indent="0">
              <a:spcBef>
                <a:spcPts val="898"/>
              </a:spcBef>
              <a:spcAft>
                <a:spcPts val="0"/>
              </a:spcAft>
              <a:buFontTx/>
              <a:buNone/>
              <a:defRPr sz="1347">
                <a:solidFill>
                  <a:schemeClr val="bg2"/>
                </a:solidFill>
              </a:defRPr>
            </a:lvl6pPr>
            <a:lvl7pPr marL="269321" indent="0">
              <a:spcBef>
                <a:spcPts val="898"/>
              </a:spcBef>
              <a:spcAft>
                <a:spcPts val="0"/>
              </a:spcAft>
              <a:buFontTx/>
              <a:buNone/>
              <a:defRPr sz="1347">
                <a:solidFill>
                  <a:schemeClr val="bg2"/>
                </a:solidFill>
              </a:defRPr>
            </a:lvl7pPr>
            <a:lvl8pPr marL="269321" indent="0">
              <a:spcBef>
                <a:spcPts val="898"/>
              </a:spcBef>
              <a:spcAft>
                <a:spcPts val="0"/>
              </a:spcAft>
              <a:buFontTx/>
              <a:buNone/>
              <a:defRPr sz="1347">
                <a:solidFill>
                  <a:schemeClr val="bg2"/>
                </a:solidFill>
              </a:defRPr>
            </a:lvl8pPr>
            <a:lvl9pPr marL="269321" indent="0">
              <a:spcBef>
                <a:spcPts val="898"/>
              </a:spcBef>
              <a:spcAft>
                <a:spcPts val="0"/>
              </a:spcAft>
              <a:buFontTx/>
              <a:buNone/>
              <a:defRPr sz="1347">
                <a:solidFill>
                  <a:schemeClr val="bg2"/>
                </a:solidFill>
              </a:defRPr>
            </a:lvl9pPr>
          </a:lstStyle>
          <a:p>
            <a:pPr lvl="0"/>
            <a:r>
              <a:rPr lang="en-US" dirty="0"/>
              <a:t>Click to add agenda</a:t>
            </a:r>
          </a:p>
        </p:txBody>
      </p:sp>
    </p:spTree>
    <p:extLst>
      <p:ext uri="{BB962C8B-B14F-4D97-AF65-F5344CB8AC3E}">
        <p14:creationId xmlns:p14="http://schemas.microsoft.com/office/powerpoint/2010/main" val="3781040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for present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241941" y="2366842"/>
            <a:ext cx="6356658" cy="1914859"/>
          </a:xfr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4000" tIns="0" rIns="324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de-DE" sz="2244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 for divider slide</a:t>
            </a:r>
          </a:p>
        </p:txBody>
      </p:sp>
      <p:sp>
        <p:nvSpPr>
          <p:cNvPr id="3" name="Rechteck 2"/>
          <p:cNvSpPr/>
          <p:nvPr/>
        </p:nvSpPr>
        <p:spPr bwMode="gray">
          <a:xfrm>
            <a:off x="0" y="1"/>
            <a:ext cx="6840538" cy="217461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405" tIns="34203" rIns="68405" bIns="34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1197">
              <a:solidFill>
                <a:schemeClr val="tx1"/>
              </a:solidFill>
              <a:latin typeface="Arial" pitchFamily="34" charset="0"/>
            </a:endParaRPr>
          </a:p>
        </p:txBody>
      </p:sp>
      <p:grpSp>
        <p:nvGrpSpPr>
          <p:cNvPr id="4" name="Gruppieren 4"/>
          <p:cNvGrpSpPr/>
          <p:nvPr/>
        </p:nvGrpSpPr>
        <p:grpSpPr bwMode="gray">
          <a:xfrm>
            <a:off x="-242890" y="906336"/>
            <a:ext cx="161610" cy="5674305"/>
            <a:chOff x="-540710" y="908650"/>
            <a:chExt cx="432060" cy="5688790"/>
          </a:xfrm>
        </p:grpSpPr>
        <p:cxnSp>
          <p:nvCxnSpPr>
            <p:cNvPr id="5" name="Gerade Verbindung 5"/>
            <p:cNvCxnSpPr/>
            <p:nvPr/>
          </p:nvCxnSpPr>
          <p:spPr bwMode="gray">
            <a:xfrm>
              <a:off x="-540710" y="11246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6"/>
            <p:cNvCxnSpPr/>
            <p:nvPr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8"/>
            <p:cNvCxnSpPr/>
            <p:nvPr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9"/>
            <p:cNvCxnSpPr/>
            <p:nvPr/>
          </p:nvCxnSpPr>
          <p:spPr bwMode="gray">
            <a:xfrm>
              <a:off x="-540710" y="64534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10"/>
            <p:cNvCxnSpPr/>
            <p:nvPr/>
          </p:nvCxnSpPr>
          <p:spPr bwMode="gray">
            <a:xfrm>
              <a:off x="-540710" y="63814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uppieren 11"/>
          <p:cNvGrpSpPr/>
          <p:nvPr/>
        </p:nvGrpSpPr>
        <p:grpSpPr bwMode="gray">
          <a:xfrm>
            <a:off x="242269" y="-314717"/>
            <a:ext cx="6356329" cy="215480"/>
            <a:chOff x="323850" y="-531550"/>
            <a:chExt cx="8496740" cy="432060"/>
          </a:xfrm>
        </p:grpSpPr>
        <p:cxnSp>
          <p:nvCxnSpPr>
            <p:cNvPr id="11" name="Gerade Verbindung 12"/>
            <p:cNvCxnSpPr/>
            <p:nvPr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3"/>
            <p:cNvCxnSpPr/>
            <p:nvPr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4"/>
            <p:cNvCxnSpPr/>
            <p:nvPr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5"/>
            <p:cNvCxnSpPr/>
            <p:nvPr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6"/>
            <p:cNvCxnSpPr/>
            <p:nvPr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7"/>
            <p:cNvCxnSpPr/>
            <p:nvPr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8"/>
            <p:cNvCxnSpPr/>
            <p:nvPr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9"/>
            <p:cNvCxnSpPr/>
            <p:nvPr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20"/>
            <p:cNvCxnSpPr/>
            <p:nvPr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21"/>
            <p:cNvCxnSpPr/>
            <p:nvPr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2"/>
            <p:cNvCxnSpPr/>
            <p:nvPr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3"/>
            <p:cNvCxnSpPr/>
            <p:nvPr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uppieren 24"/>
          <p:cNvGrpSpPr/>
          <p:nvPr/>
        </p:nvGrpSpPr>
        <p:grpSpPr bwMode="gray">
          <a:xfrm>
            <a:off x="241940" y="6939775"/>
            <a:ext cx="6356329" cy="215480"/>
            <a:chOff x="323850" y="-531550"/>
            <a:chExt cx="8496740" cy="432060"/>
          </a:xfrm>
        </p:grpSpPr>
        <p:cxnSp>
          <p:nvCxnSpPr>
            <p:cNvPr id="24" name="Gerade Verbindung 25"/>
            <p:cNvCxnSpPr/>
            <p:nvPr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6"/>
            <p:cNvCxnSpPr/>
            <p:nvPr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7"/>
            <p:cNvCxnSpPr/>
            <p:nvPr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8"/>
            <p:cNvCxnSpPr/>
            <p:nvPr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9"/>
            <p:cNvCxnSpPr/>
            <p:nvPr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30"/>
            <p:cNvCxnSpPr/>
            <p:nvPr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31"/>
            <p:cNvCxnSpPr/>
            <p:nvPr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2"/>
            <p:cNvCxnSpPr/>
            <p:nvPr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3"/>
            <p:cNvCxnSpPr/>
            <p:nvPr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4"/>
            <p:cNvCxnSpPr/>
            <p:nvPr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5"/>
            <p:cNvCxnSpPr/>
            <p:nvPr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6"/>
            <p:cNvCxnSpPr/>
            <p:nvPr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uppieren 37"/>
          <p:cNvGrpSpPr/>
          <p:nvPr/>
        </p:nvGrpSpPr>
        <p:grpSpPr bwMode="gray">
          <a:xfrm>
            <a:off x="6921818" y="906336"/>
            <a:ext cx="161610" cy="5674305"/>
            <a:chOff x="-540710" y="908650"/>
            <a:chExt cx="432060" cy="5688790"/>
          </a:xfrm>
        </p:grpSpPr>
        <p:cxnSp>
          <p:nvCxnSpPr>
            <p:cNvPr id="37" name="Gerade Verbindung 38"/>
            <p:cNvCxnSpPr/>
            <p:nvPr/>
          </p:nvCxnSpPr>
          <p:spPr bwMode="gray">
            <a:xfrm>
              <a:off x="-540710" y="11246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9"/>
            <p:cNvCxnSpPr/>
            <p:nvPr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40"/>
            <p:cNvCxnSpPr/>
            <p:nvPr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41"/>
            <p:cNvCxnSpPr/>
            <p:nvPr/>
          </p:nvCxnSpPr>
          <p:spPr bwMode="gray">
            <a:xfrm>
              <a:off x="-540710" y="64534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2"/>
            <p:cNvCxnSpPr/>
            <p:nvPr/>
          </p:nvCxnSpPr>
          <p:spPr bwMode="gray">
            <a:xfrm>
              <a:off x="-540710" y="54452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3"/>
            <p:cNvCxnSpPr/>
            <p:nvPr/>
          </p:nvCxnSpPr>
          <p:spPr bwMode="gray">
            <a:xfrm>
              <a:off x="-540710" y="53012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4"/>
            <p:cNvCxnSpPr/>
            <p:nvPr/>
          </p:nvCxnSpPr>
          <p:spPr bwMode="gray">
            <a:xfrm>
              <a:off x="-540710" y="43651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5"/>
            <p:cNvCxnSpPr/>
            <p:nvPr/>
          </p:nvCxnSpPr>
          <p:spPr bwMode="gray">
            <a:xfrm>
              <a:off x="-540710" y="42211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6"/>
            <p:cNvCxnSpPr/>
            <p:nvPr/>
          </p:nvCxnSpPr>
          <p:spPr bwMode="gray">
            <a:xfrm>
              <a:off x="-540710" y="32849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7"/>
            <p:cNvCxnSpPr/>
            <p:nvPr/>
          </p:nvCxnSpPr>
          <p:spPr bwMode="gray">
            <a:xfrm>
              <a:off x="-540710" y="31409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8"/>
            <p:cNvCxnSpPr/>
            <p:nvPr/>
          </p:nvCxnSpPr>
          <p:spPr bwMode="gray">
            <a:xfrm>
              <a:off x="-540710" y="22048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9"/>
            <p:cNvCxnSpPr/>
            <p:nvPr/>
          </p:nvCxnSpPr>
          <p:spPr bwMode="gray">
            <a:xfrm>
              <a:off x="-540710" y="20608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50"/>
            <p:cNvCxnSpPr/>
            <p:nvPr/>
          </p:nvCxnSpPr>
          <p:spPr bwMode="gray">
            <a:xfrm>
              <a:off x="-540710" y="63814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hteck 2"/>
          <p:cNvSpPr/>
          <p:nvPr/>
        </p:nvSpPr>
        <p:spPr bwMode="gray">
          <a:xfrm>
            <a:off x="0" y="0"/>
            <a:ext cx="6840538" cy="21274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304" tIns="25652" rIns="51304" bIns="25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898" dirty="0" err="1">
              <a:solidFill>
                <a:srgbClr val="000000"/>
              </a:solidFill>
            </a:endParaRPr>
          </a:p>
        </p:txBody>
      </p:sp>
      <p:pic>
        <p:nvPicPr>
          <p:cNvPr id="51" name="Imagen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939" y="233645"/>
            <a:ext cx="1026080" cy="82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827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for pr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 bwMode="gray">
          <a:xfrm>
            <a:off x="0" y="99"/>
            <a:ext cx="6840538" cy="217451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405" tIns="34203" rIns="68405" bIns="34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1197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241941" y="2366742"/>
            <a:ext cx="6356088" cy="1914928"/>
          </a:xfr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4000" tIns="0" rIns="324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de-DE" sz="2244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 for divider slide</a:t>
            </a:r>
          </a:p>
        </p:txBody>
      </p:sp>
      <p:sp>
        <p:nvSpPr>
          <p:cNvPr id="59" name="Rechteck 58"/>
          <p:cNvSpPr/>
          <p:nvPr/>
        </p:nvSpPr>
        <p:spPr bwMode="gray">
          <a:xfrm>
            <a:off x="241940" y="2366841"/>
            <a:ext cx="6356624" cy="95756"/>
          </a:xfrm>
          <a:prstGeom prst="rect">
            <a:avLst/>
          </a:prstGeo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405" tIns="34203" rIns="68405" bIns="34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97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0" name="Rechteck 59"/>
          <p:cNvSpPr/>
          <p:nvPr/>
        </p:nvSpPr>
        <p:spPr bwMode="gray">
          <a:xfrm>
            <a:off x="241940" y="4186398"/>
            <a:ext cx="6355864" cy="95756"/>
          </a:xfrm>
          <a:prstGeom prst="rect">
            <a:avLst/>
          </a:prstGeo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405" tIns="34203" rIns="68405" bIns="34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97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823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41940" y="1217647"/>
            <a:ext cx="6356329" cy="3833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49"/>
              </a:spcBef>
              <a:buFont typeface="Arial" panose="020B0604020202020204" pitchFamily="34" charset="0"/>
              <a:buNone/>
              <a:defRPr lang="en-GB" sz="1347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449"/>
              </a:spcBef>
              <a:buFont typeface="Arial" panose="020B0604020202020204" pitchFamily="34" charset="0"/>
              <a:buNone/>
              <a:defRPr lang="en-GB" sz="1347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449"/>
              </a:spcBef>
              <a:buFont typeface="Arial" panose="020B0604020202020204" pitchFamily="34" charset="0"/>
              <a:buNone/>
              <a:defRPr lang="en-GB" sz="1347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449"/>
              </a:spcBef>
              <a:buFont typeface="Arial" panose="020B0604020202020204" pitchFamily="34" charset="0"/>
              <a:buNone/>
              <a:defRPr lang="en-GB" sz="1347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449"/>
              </a:spcBef>
              <a:buFont typeface="Arial" panose="020B0604020202020204" pitchFamily="34" charset="0"/>
              <a:buNone/>
              <a:defRPr lang="en-GB" sz="1347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449"/>
              </a:spcBef>
              <a:buNone/>
              <a:defRPr lang="en-GB" sz="1347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449"/>
              </a:spcBef>
              <a:buNone/>
              <a:defRPr lang="en-GB" sz="1347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449"/>
              </a:spcBef>
              <a:buNone/>
              <a:defRPr lang="en-GB" sz="1347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449"/>
              </a:spcBef>
              <a:buNone/>
              <a:defRPr lang="de-DE" sz="1347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42028" y="6388428"/>
            <a:ext cx="6356000" cy="192126"/>
          </a:xfrm>
        </p:spPr>
        <p:txBody>
          <a:bodyPr tIns="0" bIns="36000" anchor="b" anchorCtr="0">
            <a:noAutofit/>
          </a:bodyPr>
          <a:lstStyle>
            <a:lvl1pPr marL="0" marR="0" indent="0" algn="l" defTabSz="6840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599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599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599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599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599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599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599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599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599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source information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Click to add headline</a:t>
            </a:r>
          </a:p>
        </p:txBody>
      </p:sp>
    </p:spTree>
    <p:extLst>
      <p:ext uri="{BB962C8B-B14F-4D97-AF65-F5344CB8AC3E}">
        <p14:creationId xmlns:p14="http://schemas.microsoft.com/office/powerpoint/2010/main" val="463757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88" y="2112"/>
          <a:ext cx="1187" cy="2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9" name="Diapositiva de think-cell" r:id="rId4" imgW="353" imgH="353" progId="TCLayout.ActiveDocument.1">
                  <p:embed/>
                </p:oleObj>
              </mc:Choice>
              <mc:Fallback>
                <p:oleObj name="Diapositiva de think-cell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88" y="2112"/>
                        <a:ext cx="1187" cy="21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8"/>
          <p:cNvSpPr>
            <a:spLocks noGrp="1"/>
          </p:cNvSpPr>
          <p:nvPr>
            <p:ph sz="quarter" idx="12" hasCustomPrompt="1"/>
          </p:nvPr>
        </p:nvSpPr>
        <p:spPr bwMode="gray">
          <a:xfrm>
            <a:off x="241940" y="1696430"/>
            <a:ext cx="6356329" cy="4597288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41941" y="1217587"/>
            <a:ext cx="6356658" cy="38307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49"/>
              </a:spcBef>
              <a:buFont typeface="Arial" panose="020B0604020202020204" pitchFamily="34" charset="0"/>
              <a:buNone/>
              <a:defRPr lang="en-GB" sz="1347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449"/>
              </a:spcBef>
              <a:buFont typeface="Arial" panose="020B0604020202020204" pitchFamily="34" charset="0"/>
              <a:buNone/>
              <a:defRPr lang="en-GB" sz="1347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449"/>
              </a:spcBef>
              <a:buFont typeface="Arial" panose="020B0604020202020204" pitchFamily="34" charset="0"/>
              <a:buNone/>
              <a:defRPr lang="en-GB" sz="1347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449"/>
              </a:spcBef>
              <a:buFont typeface="Arial" panose="020B0604020202020204" pitchFamily="34" charset="0"/>
              <a:buNone/>
              <a:defRPr lang="en-GB" sz="1347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449"/>
              </a:spcBef>
              <a:buFont typeface="Arial" panose="020B0604020202020204" pitchFamily="34" charset="0"/>
              <a:buNone/>
              <a:defRPr lang="en-GB" sz="1347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449"/>
              </a:spcBef>
              <a:buNone/>
              <a:defRPr lang="en-GB" sz="1347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449"/>
              </a:spcBef>
              <a:buNone/>
              <a:defRPr lang="en-GB" sz="1347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449"/>
              </a:spcBef>
              <a:buNone/>
              <a:defRPr lang="en-GB" sz="1347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449"/>
              </a:spcBef>
              <a:buNone/>
              <a:defRPr lang="de-DE" sz="1347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41941" y="6388428"/>
            <a:ext cx="6356088" cy="192126"/>
          </a:xfrm>
        </p:spPr>
        <p:txBody>
          <a:bodyPr tIns="0" bIns="36000" anchor="b" anchorCtr="0">
            <a:noAutofit/>
          </a:bodyPr>
          <a:lstStyle>
            <a:lvl1pPr marL="0" marR="0" indent="0" algn="l" defTabSz="6840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599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599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599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599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599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599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599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599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599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source information</a:t>
            </a:r>
          </a:p>
        </p:txBody>
      </p:sp>
    </p:spTree>
    <p:extLst>
      <p:ext uri="{BB962C8B-B14F-4D97-AF65-F5344CB8AC3E}">
        <p14:creationId xmlns:p14="http://schemas.microsoft.com/office/powerpoint/2010/main" val="3354067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41940" y="1217647"/>
            <a:ext cx="6356329" cy="3833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49"/>
              </a:spcBef>
              <a:buFont typeface="Arial" panose="020B0604020202020204" pitchFamily="34" charset="0"/>
              <a:buNone/>
              <a:defRPr lang="en-GB" sz="1347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449"/>
              </a:spcBef>
              <a:buFont typeface="Arial" panose="020B0604020202020204" pitchFamily="34" charset="0"/>
              <a:buNone/>
              <a:defRPr lang="en-GB" sz="1347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449"/>
              </a:spcBef>
              <a:buFont typeface="Arial" panose="020B0604020202020204" pitchFamily="34" charset="0"/>
              <a:buNone/>
              <a:defRPr lang="en-GB" sz="1347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449"/>
              </a:spcBef>
              <a:buFont typeface="Arial" panose="020B0604020202020204" pitchFamily="34" charset="0"/>
              <a:buNone/>
              <a:defRPr lang="en-GB" sz="1347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449"/>
              </a:spcBef>
              <a:buFont typeface="Arial" panose="020B0604020202020204" pitchFamily="34" charset="0"/>
              <a:buNone/>
              <a:defRPr lang="en-GB" sz="1347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449"/>
              </a:spcBef>
              <a:buNone/>
              <a:defRPr lang="en-GB" sz="1347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449"/>
              </a:spcBef>
              <a:buNone/>
              <a:defRPr lang="en-GB" sz="1347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449"/>
              </a:spcBef>
              <a:buNone/>
              <a:defRPr lang="en-GB" sz="1347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449"/>
              </a:spcBef>
              <a:buNone/>
              <a:defRPr lang="de-DE" sz="1347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42028" y="6388428"/>
            <a:ext cx="6356000" cy="192126"/>
          </a:xfrm>
        </p:spPr>
        <p:txBody>
          <a:bodyPr tIns="0" bIns="36000" anchor="b" anchorCtr="0">
            <a:noAutofit/>
          </a:bodyPr>
          <a:lstStyle>
            <a:lvl1pPr marL="0" marR="0" indent="0" algn="l" defTabSz="6840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599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599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599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599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599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599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599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599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599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source information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 bwMode="gray">
          <a:xfrm>
            <a:off x="241941" y="1696430"/>
            <a:ext cx="3124459" cy="4597288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 hasCustomPrompt="1"/>
          </p:nvPr>
        </p:nvSpPr>
        <p:spPr bwMode="gray">
          <a:xfrm>
            <a:off x="3474140" y="1696430"/>
            <a:ext cx="3124459" cy="4597288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008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1.xml"/><Relationship Id="rId30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7"/>
            </p:custDataLst>
            <p:extLst/>
          </p:nvPr>
        </p:nvGraphicFramePr>
        <p:xfrm>
          <a:off x="1188" y="2112"/>
          <a:ext cx="1187" cy="2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" name="Diapositiva de think-cell" r:id="rId30" imgW="353" imgH="353" progId="TCLayout.ActiveDocument.1">
                  <p:embed/>
                </p:oleObj>
              </mc:Choice>
              <mc:Fallback>
                <p:oleObj name="Diapositiva de think-cell" r:id="rId30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188" y="2112"/>
                        <a:ext cx="1187" cy="21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41942" y="259897"/>
            <a:ext cx="4794428" cy="76615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add headline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8"/>
            </p:custDataLst>
          </p:nvPr>
        </p:nvSpPr>
        <p:spPr bwMode="gray">
          <a:xfrm>
            <a:off x="241941" y="1217587"/>
            <a:ext cx="6356658" cy="5075750"/>
          </a:xfrm>
          <a:prstGeom prst="rect">
            <a:avLst/>
          </a:prstGeom>
        </p:spPr>
        <p:txBody>
          <a:bodyPr vert="horz" lIns="0" tIns="18000" rIns="0" bIns="0" rtlCol="0" anchor="t" anchorCtr="0">
            <a:noAutofit/>
          </a:bodyPr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Sixth level</a:t>
            </a:r>
          </a:p>
          <a:p>
            <a:pPr lvl="6"/>
            <a:r>
              <a:rPr lang="en-US" noProof="0" dirty="0"/>
              <a:t>Seventh level</a:t>
            </a:r>
          </a:p>
          <a:p>
            <a:pPr lvl="6"/>
            <a:r>
              <a:rPr lang="en-US" noProof="0" dirty="0"/>
              <a:t>Eighth level</a:t>
            </a:r>
          </a:p>
          <a:p>
            <a:pPr lvl="8"/>
            <a:r>
              <a:rPr lang="en-US" noProof="0" dirty="0"/>
              <a:t>Ninth level</a:t>
            </a:r>
          </a:p>
        </p:txBody>
      </p:sp>
      <p:grpSp>
        <p:nvGrpSpPr>
          <p:cNvPr id="15" name="Gruppieren 14"/>
          <p:cNvGrpSpPr/>
          <p:nvPr/>
        </p:nvGrpSpPr>
        <p:grpSpPr bwMode="gray">
          <a:xfrm>
            <a:off x="242269" y="-419622"/>
            <a:ext cx="6356329" cy="287307"/>
            <a:chOff x="323850" y="-531550"/>
            <a:chExt cx="8496740" cy="432060"/>
          </a:xfrm>
        </p:grpSpPr>
        <p:cxnSp>
          <p:nvCxnSpPr>
            <p:cNvPr id="16" name="Gerade Verbindung 15"/>
            <p:cNvCxnSpPr/>
            <p:nvPr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ieren 27"/>
          <p:cNvGrpSpPr/>
          <p:nvPr/>
        </p:nvGrpSpPr>
        <p:grpSpPr bwMode="gray">
          <a:xfrm>
            <a:off x="242269" y="6963716"/>
            <a:ext cx="6356329" cy="287307"/>
            <a:chOff x="323850" y="-531550"/>
            <a:chExt cx="8496740" cy="432060"/>
          </a:xfrm>
        </p:grpSpPr>
        <p:cxnSp>
          <p:nvCxnSpPr>
            <p:cNvPr id="29" name="Gerade Verbindung 28"/>
            <p:cNvCxnSpPr/>
            <p:nvPr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ieren 7"/>
          <p:cNvGrpSpPr/>
          <p:nvPr/>
        </p:nvGrpSpPr>
        <p:grpSpPr bwMode="gray">
          <a:xfrm>
            <a:off x="6921717" y="259984"/>
            <a:ext cx="161712" cy="6320657"/>
            <a:chOff x="9252514" y="195486"/>
            <a:chExt cx="216166" cy="4752594"/>
          </a:xfrm>
        </p:grpSpPr>
        <p:cxnSp>
          <p:nvCxnSpPr>
            <p:cNvPr id="48" name="Gerade Verbindung 47"/>
            <p:cNvCxnSpPr/>
            <p:nvPr/>
          </p:nvCxnSpPr>
          <p:spPr bwMode="gray">
            <a:xfrm>
              <a:off x="9252650" y="91556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/>
            <p:nvPr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/>
            <p:cNvCxnSpPr/>
            <p:nvPr/>
          </p:nvCxnSpPr>
          <p:spPr bwMode="gray">
            <a:xfrm>
              <a:off x="9252514" y="127560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/>
            <p:cNvCxnSpPr/>
            <p:nvPr/>
          </p:nvCxnSpPr>
          <p:spPr bwMode="gray">
            <a:xfrm>
              <a:off x="9252520" y="19548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/>
            <p:cNvCxnSpPr/>
            <p:nvPr/>
          </p:nvCxnSpPr>
          <p:spPr bwMode="gray">
            <a:xfrm>
              <a:off x="9252650" y="1419225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uppieren 63"/>
          <p:cNvGrpSpPr/>
          <p:nvPr/>
        </p:nvGrpSpPr>
        <p:grpSpPr bwMode="gray">
          <a:xfrm>
            <a:off x="-242890" y="259984"/>
            <a:ext cx="161712" cy="6320657"/>
            <a:chOff x="9252650" y="195486"/>
            <a:chExt cx="216166" cy="4752594"/>
          </a:xfrm>
        </p:grpSpPr>
        <p:cxnSp>
          <p:nvCxnSpPr>
            <p:cNvPr id="65" name="Gerade Verbindung 64"/>
            <p:cNvCxnSpPr/>
            <p:nvPr/>
          </p:nvCxnSpPr>
          <p:spPr bwMode="gray">
            <a:xfrm>
              <a:off x="9252650" y="91556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/>
            <p:nvPr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/>
            <p:cNvCxnSpPr/>
            <p:nvPr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/>
            <p:nvPr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/>
            <p:nvPr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74"/>
            <p:cNvCxnSpPr/>
            <p:nvPr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/>
            <p:cNvCxnSpPr/>
            <p:nvPr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76"/>
            <p:cNvCxnSpPr/>
            <p:nvPr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77"/>
            <p:cNvCxnSpPr/>
            <p:nvPr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80"/>
            <p:cNvCxnSpPr/>
            <p:nvPr/>
          </p:nvCxnSpPr>
          <p:spPr bwMode="gray">
            <a:xfrm>
              <a:off x="9252786" y="127560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/>
            <p:cNvCxnSpPr/>
            <p:nvPr/>
          </p:nvCxnSpPr>
          <p:spPr bwMode="gray">
            <a:xfrm>
              <a:off x="9252786" y="19548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/>
            <p:cNvCxnSpPr/>
            <p:nvPr/>
          </p:nvCxnSpPr>
          <p:spPr bwMode="gray">
            <a:xfrm>
              <a:off x="9252786" y="1413738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hteck 65"/>
          <p:cNvSpPr/>
          <p:nvPr/>
        </p:nvSpPr>
        <p:spPr bwMode="gray">
          <a:xfrm>
            <a:off x="5629193" y="6580642"/>
            <a:ext cx="969406" cy="191511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r"/>
            <a:fld id="{FCBC2E87-33EB-478A-988F-F7C865AFDA8A}" type="slidenum">
              <a:rPr lang="en-US" sz="599" smtClean="0">
                <a:solidFill>
                  <a:schemeClr val="bg2"/>
                </a:solidFill>
                <a:latin typeface="Arial" pitchFamily="34" charset="0"/>
              </a:rPr>
              <a:t>‹Nº›</a:t>
            </a:fld>
            <a:endParaRPr lang="en-US" sz="599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4" name="VCT_Marker_ID_4" hidden="1"/>
          <p:cNvSpPr/>
          <p:nvPr>
            <p:custDataLst>
              <p:tags r:id="rId29"/>
            </p:custDataLst>
          </p:nvPr>
        </p:nvSpPr>
        <p:spPr bwMode="gray">
          <a:xfrm>
            <a:off x="950076" y="168903"/>
            <a:ext cx="95007" cy="16890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405" tIns="34203" rIns="68405" bIns="34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224"/>
              </a:spcBef>
              <a:buFont typeface="Courier New" pitchFamily="49" charset="0"/>
              <a:buNone/>
            </a:pPr>
            <a:endParaRPr lang="en-US" sz="1197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939" y="233645"/>
            <a:ext cx="1026080" cy="828310"/>
          </a:xfrm>
          <a:prstGeom prst="rect">
            <a:avLst/>
          </a:prstGeom>
        </p:spPr>
      </p:pic>
      <p:sp>
        <p:nvSpPr>
          <p:cNvPr id="79" name="Text Box 1222"/>
          <p:cNvSpPr txBox="1">
            <a:spLocks noChangeArrowheads="1"/>
          </p:cNvSpPr>
          <p:nvPr/>
        </p:nvSpPr>
        <p:spPr bwMode="auto">
          <a:xfrm>
            <a:off x="3907605" y="6384447"/>
            <a:ext cx="3566650" cy="174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5130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Tahoma" pitchFamily="34" charset="0"/>
              </a:rPr>
              <a:t>Base </a:t>
            </a:r>
            <a:r>
              <a:rPr kumimoji="0" lang="es-PE" sz="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Tahoma" pitchFamily="34" charset="0"/>
              </a:rPr>
              <a:t>octubre 2018</a:t>
            </a:r>
            <a:r>
              <a:rPr kumimoji="0" lang="es-PE" sz="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Tahoma" pitchFamily="34" charset="0"/>
              </a:rPr>
              <a:t>: Total de entrevistados - Nacional urbano </a:t>
            </a:r>
            <a:r>
              <a:rPr lang="es-PE" sz="600" kern="120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rPr>
              <a:t>rural</a:t>
            </a:r>
            <a:r>
              <a:rPr kumimoji="0" lang="es-PE" sz="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Tahoma" pitchFamily="34" charset="0"/>
              </a:rPr>
              <a:t> </a:t>
            </a:r>
            <a:r>
              <a:rPr kumimoji="0" lang="es-PE" sz="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Tahoma" pitchFamily="34" charset="0"/>
              </a:rPr>
              <a:t>(1312)</a:t>
            </a:r>
          </a:p>
        </p:txBody>
      </p:sp>
    </p:spTree>
    <p:extLst>
      <p:ext uri="{BB962C8B-B14F-4D97-AF65-F5344CB8AC3E}">
        <p14:creationId xmlns:p14="http://schemas.microsoft.com/office/powerpoint/2010/main" val="594793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</p:sldLayoutIdLst>
  <p:timing>
    <p:tnLst>
      <p:par>
        <p:cTn id="1" dur="indefinite" restart="never" nodeType="tmRoot"/>
      </p:par>
    </p:tnLst>
  </p:timing>
  <p:txStyles>
    <p:titleStyle>
      <a:lvl1pPr algn="l" defTabSz="684076" rtl="0" eaLnBrk="1" latinLnBrk="0" hangingPunct="1">
        <a:spcBef>
          <a:spcPct val="0"/>
        </a:spcBef>
        <a:buNone/>
        <a:defRPr sz="1347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0" marR="0" indent="0" algn="l" defTabSz="684076" rtl="0" eaLnBrk="1" fontAlgn="auto" latinLnBrk="0" hangingPunct="1">
        <a:lnSpc>
          <a:spcPct val="100000"/>
        </a:lnSpc>
        <a:spcBef>
          <a:spcPts val="224"/>
        </a:spcBef>
        <a:spcAft>
          <a:spcPts val="0"/>
        </a:spcAft>
        <a:buClrTx/>
        <a:buSzTx/>
        <a:buFont typeface="Arial" pitchFamily="34" charset="0"/>
        <a:buNone/>
        <a:tabLst/>
        <a:defRPr sz="119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34661" marR="0" indent="-134661" algn="l" defTabSz="684076" rtl="0" eaLnBrk="1" fontAlgn="auto" latinLnBrk="0" hangingPunct="1">
        <a:lnSpc>
          <a:spcPct val="100000"/>
        </a:lnSpc>
        <a:spcBef>
          <a:spcPts val="224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19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269321" marR="0" indent="-135390" algn="l" defTabSz="684076" rtl="0" eaLnBrk="1" fontAlgn="auto" latinLnBrk="0" hangingPunct="1">
        <a:lnSpc>
          <a:spcPct val="100000"/>
        </a:lnSpc>
        <a:spcBef>
          <a:spcPts val="224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19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403982" marR="0" indent="-135390" algn="l" defTabSz="684076" rtl="0" eaLnBrk="1" fontAlgn="auto" latinLnBrk="0" hangingPunct="1">
        <a:lnSpc>
          <a:spcPct val="100000"/>
        </a:lnSpc>
        <a:spcBef>
          <a:spcPts val="224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19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538643" marR="0" indent="-135390" algn="l" defTabSz="684076" rtl="0" eaLnBrk="1" fontAlgn="auto" latinLnBrk="0" hangingPunct="1">
        <a:lnSpc>
          <a:spcPct val="100000"/>
        </a:lnSpc>
        <a:spcBef>
          <a:spcPts val="224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19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538643" marR="0" indent="-135390" algn="l" defTabSz="684076" rtl="0" eaLnBrk="1" fontAlgn="auto" latinLnBrk="0" hangingPunct="1">
        <a:lnSpc>
          <a:spcPct val="100000"/>
        </a:lnSpc>
        <a:spcBef>
          <a:spcPts val="224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19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538643" marR="0" indent="-135390" algn="l" defTabSz="684076" rtl="0" eaLnBrk="1" fontAlgn="auto" latinLnBrk="0" hangingPunct="1">
        <a:lnSpc>
          <a:spcPct val="100000"/>
        </a:lnSpc>
        <a:spcBef>
          <a:spcPts val="224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19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7pPr>
      <a:lvl8pPr marL="403982" indent="-134661" algn="l" defTabSz="684076" rtl="0" eaLnBrk="1" latinLnBrk="0" hangingPunct="1">
        <a:spcBef>
          <a:spcPts val="224"/>
        </a:spcBef>
        <a:spcAft>
          <a:spcPts val="0"/>
        </a:spcAft>
        <a:buFont typeface="Arial" pitchFamily="34" charset="0"/>
        <a:buChar char="•"/>
        <a:defRPr sz="119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8pPr>
      <a:lvl9pPr marL="538643" marR="0" indent="-135390" algn="l" defTabSz="684076" rtl="0" eaLnBrk="1" fontAlgn="auto" latinLnBrk="0" hangingPunct="1">
        <a:lnSpc>
          <a:spcPct val="100000"/>
        </a:lnSpc>
        <a:spcBef>
          <a:spcPts val="224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19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684076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1pPr>
      <a:lvl2pPr marL="342038" algn="l" defTabSz="684076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2pPr>
      <a:lvl3pPr marL="684076" algn="l" defTabSz="684076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3pPr>
      <a:lvl4pPr marL="1026114" algn="l" defTabSz="684076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4pPr>
      <a:lvl5pPr marL="1368152" algn="l" defTabSz="684076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5pPr>
      <a:lvl6pPr marL="1710190" algn="l" defTabSz="684076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6pPr>
      <a:lvl7pPr marL="2052228" algn="l" defTabSz="684076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7pPr>
      <a:lvl8pPr marL="2394266" algn="l" defTabSz="684076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8pPr>
      <a:lvl9pPr marL="2736304" algn="l" defTabSz="684076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6.x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12.x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14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pn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7.png"/><Relationship Id="rId4" Type="http://schemas.openxmlformats.org/officeDocument/2006/relationships/chart" Target="../charts/char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8.emf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19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9.png"/><Relationship Id="rId4" Type="http://schemas.openxmlformats.org/officeDocument/2006/relationships/chart" Target="../charts/char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chart" Target="../charts/chart21.xml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2.jpeg"/><Relationship Id="rId11" Type="http://schemas.openxmlformats.org/officeDocument/2006/relationships/image" Target="../media/image27.png"/><Relationship Id="rId5" Type="http://schemas.openxmlformats.org/officeDocument/2006/relationships/image" Target="../media/image21.jpeg"/><Relationship Id="rId10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5.png"/><Relationship Id="rId4" Type="http://schemas.openxmlformats.org/officeDocument/2006/relationships/chart" Target="../charts/char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8.jpeg"/><Relationship Id="rId4" Type="http://schemas.openxmlformats.org/officeDocument/2006/relationships/chart" Target="../charts/char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4.png"/><Relationship Id="rId4" Type="http://schemas.openxmlformats.org/officeDocument/2006/relationships/chart" Target="../charts/char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9.jpeg"/><Relationship Id="rId4" Type="http://schemas.openxmlformats.org/officeDocument/2006/relationships/chart" Target="../charts/char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.emf"/><Relationship Id="rId4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3.png"/><Relationship Id="rId4" Type="http://schemas.openxmlformats.org/officeDocument/2006/relationships/chart" Target="../charts/chart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7.png"/><Relationship Id="rId4" Type="http://schemas.openxmlformats.org/officeDocument/2006/relationships/chart" Target="../charts/chart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6.png"/><Relationship Id="rId4" Type="http://schemas.openxmlformats.org/officeDocument/2006/relationships/chart" Target="../charts/chart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3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.em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4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6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 bwMode="gray">
          <a:xfrm>
            <a:off x="0" y="0"/>
            <a:ext cx="6840538" cy="6864263"/>
          </a:xfrm>
          <a:prstGeom prst="rect">
            <a:avLst/>
          </a:prstGeom>
          <a:solidFill>
            <a:srgbClr val="EBEBEB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PE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2" descr="La imagen puede contener: 1 persona, text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23502" r="45007" b="72595"/>
          <a:stretch/>
        </p:blipFill>
        <p:spPr bwMode="auto">
          <a:xfrm>
            <a:off x="890414" y="1168478"/>
            <a:ext cx="3360550" cy="26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5397792"/>
            <a:ext cx="1849438" cy="839796"/>
          </a:xfrm>
          <a:prstGeom prst="rect">
            <a:avLst/>
          </a:prstGeom>
        </p:spPr>
      </p:pic>
      <p:sp>
        <p:nvSpPr>
          <p:cNvPr id="21" name="Rectángulo redondeado 20"/>
          <p:cNvSpPr/>
          <p:nvPr/>
        </p:nvSpPr>
        <p:spPr>
          <a:xfrm>
            <a:off x="-309094" y="5648413"/>
            <a:ext cx="2621988" cy="338554"/>
          </a:xfrm>
          <a:prstGeom prst="roundRect">
            <a:avLst/>
          </a:prstGeom>
          <a:solidFill>
            <a:srgbClr val="0081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2" name="CuadroTexto 21"/>
          <p:cNvSpPr txBox="1"/>
          <p:nvPr/>
        </p:nvSpPr>
        <p:spPr>
          <a:xfrm>
            <a:off x="0" y="5648520"/>
            <a:ext cx="23128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 smtClean="0">
                <a:solidFill>
                  <a:schemeClr val="bg1"/>
                </a:solidFill>
                <a:latin typeface="Museo Sans 700" panose="02000000000000000000" pitchFamily="50" charset="0"/>
              </a:rPr>
              <a:t>#</a:t>
            </a:r>
            <a:r>
              <a:rPr lang="es-PE" sz="1600" dirty="0" err="1" smtClean="0">
                <a:solidFill>
                  <a:schemeClr val="bg1"/>
                </a:solidFill>
                <a:latin typeface="Museo Sans 700" panose="02000000000000000000" pitchFamily="50" charset="0"/>
              </a:rPr>
              <a:t>OpinionIEP</a:t>
            </a:r>
            <a:endParaRPr lang="es-PE" sz="1600" dirty="0">
              <a:solidFill>
                <a:schemeClr val="bg1"/>
              </a:solidFill>
              <a:latin typeface="Museo Sans 700" panose="02000000000000000000" pitchFamily="50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90414" y="683251"/>
            <a:ext cx="3834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accent5"/>
                </a:solidFill>
                <a:latin typeface="Museo Sans 900" panose="02000000000000000000" pitchFamily="50" charset="0"/>
              </a:rPr>
              <a:t>Democracia </a:t>
            </a:r>
            <a:r>
              <a:rPr lang="es-ES" sz="2400" b="1" dirty="0" smtClean="0">
                <a:solidFill>
                  <a:schemeClr val="accent5"/>
                </a:solidFill>
                <a:latin typeface="Museo Sans 900" panose="02000000000000000000" pitchFamily="50" charset="0"/>
              </a:rPr>
              <a:t>justiciera</a:t>
            </a:r>
            <a:endParaRPr lang="es-ES" sz="2400" b="1" dirty="0">
              <a:solidFill>
                <a:schemeClr val="accent5"/>
              </a:solidFill>
              <a:latin typeface="Museo Sans 900" panose="02000000000000000000" pitchFamily="50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99090" y="2289832"/>
            <a:ext cx="41739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800" dirty="0" smtClean="0">
                <a:latin typeface="Museo Sans 100" panose="02000000000000000000" pitchFamily="50" charset="0"/>
              </a:rPr>
              <a:t>“</a:t>
            </a:r>
            <a:r>
              <a:rPr lang="es-US" sz="1800" dirty="0">
                <a:latin typeface="Corbel" panose="020B0503020204020204" pitchFamily="34" charset="0"/>
              </a:rPr>
              <a:t>Es muy interesante ver cómo funciona la lógica ciudadana.  Si bien tenemos a un presidente con un alto nivel de aprobación, la gente apoya mayoritariamente el imposible jurídico de una investigación con relación al caso CONIRSA</a:t>
            </a:r>
            <a:r>
              <a:rPr lang="es-PE" sz="1800" dirty="0" smtClean="0">
                <a:latin typeface="Museo Sans 100" panose="02000000000000000000" pitchFamily="50" charset="0"/>
              </a:rPr>
              <a:t>(…).</a:t>
            </a:r>
            <a:endParaRPr lang="es-PE" sz="1800" dirty="0">
              <a:latin typeface="Museo Sans 100" panose="02000000000000000000" pitchFamily="50" charset="0"/>
            </a:endParaRPr>
          </a:p>
        </p:txBody>
      </p:sp>
      <p:pic>
        <p:nvPicPr>
          <p:cNvPr id="23" name="Picture 2" descr="La imagen puede contener: 1 persona, text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23502" r="45007" b="72595"/>
          <a:stretch/>
        </p:blipFill>
        <p:spPr bwMode="auto">
          <a:xfrm flipV="1">
            <a:off x="1001900" y="4797273"/>
            <a:ext cx="2356431" cy="18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8141" y="283370"/>
            <a:ext cx="2237426" cy="290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06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0" y="6260926"/>
            <a:ext cx="6840538" cy="579612"/>
          </a:xfrm>
          <a:prstGeom prst="rect">
            <a:avLst/>
          </a:prstGeom>
          <a:solidFill>
            <a:srgbClr val="74B1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Rectángulo 5"/>
          <p:cNvSpPr/>
          <p:nvPr/>
        </p:nvSpPr>
        <p:spPr>
          <a:xfrm>
            <a:off x="0" y="0"/>
            <a:ext cx="6840538" cy="1184856"/>
          </a:xfrm>
          <a:prstGeom prst="rect">
            <a:avLst/>
          </a:prstGeom>
          <a:solidFill>
            <a:srgbClr val="0081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3" name="CuadroTexto 2"/>
          <p:cNvSpPr txBox="1"/>
          <p:nvPr/>
        </p:nvSpPr>
        <p:spPr>
          <a:xfrm>
            <a:off x="391837" y="176929"/>
            <a:ext cx="60468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Museo Sans 900" panose="02000000000000000000" pitchFamily="50" charset="0"/>
              </a:rPr>
              <a:t>Aprobación del Presidente del Consejo </a:t>
            </a:r>
            <a:endParaRPr lang="es-ES" sz="2400" b="1" dirty="0" smtClean="0">
              <a:solidFill>
                <a:schemeClr val="bg1"/>
              </a:solidFill>
              <a:latin typeface="Museo Sans 900" panose="02000000000000000000" pitchFamily="50" charset="0"/>
            </a:endParaRPr>
          </a:p>
          <a:p>
            <a:pPr algn="ctr"/>
            <a:r>
              <a:rPr lang="es-ES" sz="2400" b="1" dirty="0" smtClean="0">
                <a:solidFill>
                  <a:schemeClr val="bg1"/>
                </a:solidFill>
                <a:latin typeface="Museo Sans 900" panose="02000000000000000000" pitchFamily="50" charset="0"/>
              </a:rPr>
              <a:t>de </a:t>
            </a:r>
            <a:r>
              <a:rPr lang="es-ES" sz="2400" b="1" dirty="0">
                <a:solidFill>
                  <a:schemeClr val="bg1"/>
                </a:solidFill>
                <a:latin typeface="Museo Sans 900" panose="02000000000000000000" pitchFamily="50" charset="0"/>
              </a:rPr>
              <a:t>Ministros, </a:t>
            </a:r>
            <a:r>
              <a:rPr lang="es-ES" sz="2400" b="1" dirty="0" smtClean="0">
                <a:solidFill>
                  <a:schemeClr val="bg1"/>
                </a:solidFill>
                <a:latin typeface="Museo Sans 900" panose="02000000000000000000" pitchFamily="50" charset="0"/>
              </a:rPr>
              <a:t>César </a:t>
            </a:r>
            <a:r>
              <a:rPr lang="es-ES" sz="2400" b="1" dirty="0">
                <a:solidFill>
                  <a:schemeClr val="bg1"/>
                </a:solidFill>
                <a:latin typeface="Museo Sans 900" panose="02000000000000000000" pitchFamily="50" charset="0"/>
              </a:rPr>
              <a:t>Villanueva</a:t>
            </a:r>
          </a:p>
        </p:txBody>
      </p:sp>
      <p:sp>
        <p:nvSpPr>
          <p:cNvPr id="11" name="Encuesta de opinión urbano rural realizada por GfK, del 20 al 23 de mayo del 2017 a 1,220 personas mayores de 18 años residentes de los 17 departamentos del país. Margen de error: +/- 2.8%"/>
          <p:cNvSpPr/>
          <p:nvPr/>
        </p:nvSpPr>
        <p:spPr>
          <a:xfrm>
            <a:off x="195377" y="6333583"/>
            <a:ext cx="6449784" cy="39465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781" tIns="27781" rIns="27781" bIns="27781" anchor="ctr">
            <a:spAutoFit/>
          </a:bodyPr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pPr algn="ctr"/>
            <a:r>
              <a:rPr dirty="0">
                <a:solidFill>
                  <a:schemeClr val="tx1"/>
                </a:solidFill>
                <a:latin typeface="Museo Sans 100" panose="02000000000000000000" pitchFamily="50" charset="0"/>
              </a:rPr>
              <a:t>Encuesta de opinión urbano rural realizada </a:t>
            </a:r>
            <a:r>
              <a:rPr dirty="0" err="1">
                <a:solidFill>
                  <a:schemeClr val="tx1"/>
                </a:solidFill>
                <a:latin typeface="Museo Sans 100" panose="02000000000000000000" pitchFamily="50" charset="0"/>
              </a:rPr>
              <a:t>por</a:t>
            </a:r>
            <a:r>
              <a:rPr dirty="0">
                <a:solidFill>
                  <a:schemeClr val="tx1"/>
                </a:solidFill>
                <a:latin typeface="Museo Sans 100" panose="02000000000000000000" pitchFamily="50" charset="0"/>
              </a:rPr>
              <a:t> </a:t>
            </a:r>
            <a:r>
              <a:rPr lang="es-PE" dirty="0" smtClean="0">
                <a:solidFill>
                  <a:schemeClr val="tx1"/>
                </a:solidFill>
                <a:latin typeface="Museo Sans 100" panose="02000000000000000000" pitchFamily="50" charset="0"/>
              </a:rPr>
              <a:t>IEP</a:t>
            </a:r>
            <a:r>
              <a:rPr lang="es-ES" dirty="0" smtClean="0">
                <a:solidFill>
                  <a:schemeClr val="tx1"/>
                </a:solidFill>
                <a:latin typeface="Museo Sans 100" panose="02000000000000000000" pitchFamily="50" charset="0"/>
              </a:rPr>
              <a:t>, del 19 al 23 de enero del 2019</a:t>
            </a:r>
            <a:r>
              <a:rPr lang="es-PE" dirty="0" smtClean="0">
                <a:solidFill>
                  <a:schemeClr val="tx1"/>
                </a:solidFill>
                <a:latin typeface="Museo Sans 100" panose="02000000000000000000" pitchFamily="50" charset="0"/>
              </a:rPr>
              <a:t> a 1,260 </a:t>
            </a:r>
            <a:r>
              <a:rPr lang="es-PE" dirty="0">
                <a:solidFill>
                  <a:schemeClr val="tx1"/>
                </a:solidFill>
                <a:latin typeface="Museo Sans 100" panose="02000000000000000000" pitchFamily="50" charset="0"/>
              </a:rPr>
              <a:t>personas</a:t>
            </a:r>
            <a:r>
              <a:rPr dirty="0">
                <a:solidFill>
                  <a:schemeClr val="tx1"/>
                </a:solidFill>
                <a:latin typeface="Museo Sans 100" panose="02000000000000000000" pitchFamily="50" charset="0"/>
              </a:rPr>
              <a:t> </a:t>
            </a:r>
            <a:r>
              <a:rPr dirty="0" err="1">
                <a:solidFill>
                  <a:schemeClr val="tx1"/>
                </a:solidFill>
                <a:latin typeface="Museo Sans 100" panose="02000000000000000000" pitchFamily="50" charset="0"/>
              </a:rPr>
              <a:t>mayores</a:t>
            </a:r>
            <a:r>
              <a:rPr dirty="0">
                <a:solidFill>
                  <a:schemeClr val="tx1"/>
                </a:solidFill>
                <a:latin typeface="Museo Sans 100" panose="02000000000000000000" pitchFamily="50" charset="0"/>
              </a:rPr>
              <a:t> de 18 </a:t>
            </a:r>
            <a:r>
              <a:rPr lang="es-PE" dirty="0" smtClean="0">
                <a:solidFill>
                  <a:schemeClr val="tx1"/>
                </a:solidFill>
                <a:latin typeface="Museo Sans 100" panose="02000000000000000000" pitchFamily="50" charset="0"/>
              </a:rPr>
              <a:t>años.</a:t>
            </a:r>
            <a:r>
              <a:rPr dirty="0" smtClean="0">
                <a:solidFill>
                  <a:schemeClr val="tx1"/>
                </a:solidFill>
                <a:latin typeface="Museo Sans 100" panose="02000000000000000000" pitchFamily="50" charset="0"/>
              </a:rPr>
              <a:t> </a:t>
            </a:r>
            <a:r>
              <a:rPr dirty="0" err="1">
                <a:solidFill>
                  <a:schemeClr val="tx1"/>
                </a:solidFill>
                <a:latin typeface="Museo Sans 100" panose="02000000000000000000" pitchFamily="50" charset="0"/>
              </a:rPr>
              <a:t>Margen</a:t>
            </a:r>
            <a:r>
              <a:rPr dirty="0">
                <a:solidFill>
                  <a:schemeClr val="tx1"/>
                </a:solidFill>
                <a:latin typeface="Museo Sans 100" panose="02000000000000000000" pitchFamily="50" charset="0"/>
              </a:rPr>
              <a:t> de error: +/- </a:t>
            </a:r>
            <a:r>
              <a:rPr lang="es-PE" dirty="0" smtClean="0">
                <a:solidFill>
                  <a:schemeClr val="tx1"/>
                </a:solidFill>
                <a:latin typeface="Museo Sans 100" panose="02000000000000000000" pitchFamily="50" charset="0"/>
              </a:rPr>
              <a:t>2.8 </a:t>
            </a:r>
            <a:r>
              <a:rPr lang="es-PE" dirty="0" err="1" smtClean="0">
                <a:solidFill>
                  <a:schemeClr val="tx1"/>
                </a:solidFill>
                <a:latin typeface="Museo Sans 100" panose="02000000000000000000" pitchFamily="50" charset="0"/>
              </a:rPr>
              <a:t>pts</a:t>
            </a:r>
            <a:endParaRPr dirty="0">
              <a:solidFill>
                <a:schemeClr val="tx1"/>
              </a:solidFill>
              <a:latin typeface="Museo Sans 100" panose="02000000000000000000" pitchFamily="50" charset="0"/>
            </a:endParaRPr>
          </a:p>
        </p:txBody>
      </p:sp>
      <p:sp>
        <p:nvSpPr>
          <p:cNvPr id="20" name="APROBACIÓN DE FERNANDO ZAVALA, PRESIDENTE DEL CONSEJO DE MINISTROS"/>
          <p:cNvSpPr/>
          <p:nvPr/>
        </p:nvSpPr>
        <p:spPr>
          <a:xfrm>
            <a:off x="0" y="1320108"/>
            <a:ext cx="6840537" cy="584775"/>
          </a:xfrm>
          <a:prstGeom prst="rect">
            <a:avLst/>
          </a:prstGeom>
          <a:noFill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Museo Sans 100" panose="02000000000000000000" pitchFamily="50" charset="0"/>
              </a:rPr>
              <a:t>¿Usted aprueba o desaprueba el desempeño del Presidente del Consejo de Ministros, César Villanueva?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5397792"/>
            <a:ext cx="1849438" cy="839796"/>
          </a:xfrm>
          <a:prstGeom prst="rect">
            <a:avLst/>
          </a:prstGeom>
        </p:spPr>
      </p:pic>
      <p:sp>
        <p:nvSpPr>
          <p:cNvPr id="14" name="Rectángulo redondeado 13"/>
          <p:cNvSpPr/>
          <p:nvPr/>
        </p:nvSpPr>
        <p:spPr>
          <a:xfrm>
            <a:off x="-309094" y="5648413"/>
            <a:ext cx="2621988" cy="338554"/>
          </a:xfrm>
          <a:prstGeom prst="roundRect">
            <a:avLst/>
          </a:prstGeom>
          <a:solidFill>
            <a:srgbClr val="0081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CuadroTexto 14"/>
          <p:cNvSpPr txBox="1"/>
          <p:nvPr/>
        </p:nvSpPr>
        <p:spPr>
          <a:xfrm>
            <a:off x="0" y="5648520"/>
            <a:ext cx="23128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 smtClean="0">
                <a:solidFill>
                  <a:schemeClr val="bg1"/>
                </a:solidFill>
                <a:latin typeface="Museo Sans 700" panose="02000000000000000000" pitchFamily="50" charset="0"/>
              </a:rPr>
              <a:t>#</a:t>
            </a:r>
            <a:r>
              <a:rPr lang="es-PE" sz="1600" dirty="0" err="1" smtClean="0">
                <a:solidFill>
                  <a:schemeClr val="bg1"/>
                </a:solidFill>
                <a:latin typeface="Museo Sans 700" panose="02000000000000000000" pitchFamily="50" charset="0"/>
              </a:rPr>
              <a:t>EncuestasIEP</a:t>
            </a:r>
            <a:endParaRPr lang="es-PE" sz="1600" dirty="0">
              <a:solidFill>
                <a:schemeClr val="bg1"/>
              </a:solidFill>
              <a:latin typeface="Museo Sans 700" panose="02000000000000000000" pitchFamily="50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071" y="1977540"/>
            <a:ext cx="750352" cy="3672600"/>
          </a:xfrm>
          <a:prstGeom prst="rect">
            <a:avLst/>
          </a:prstGeom>
        </p:spPr>
      </p:pic>
      <p:graphicFrame>
        <p:nvGraphicFramePr>
          <p:cNvPr id="28" name="15 Gráfico"/>
          <p:cNvGraphicFramePr/>
          <p:nvPr>
            <p:extLst>
              <p:ext uri="{D42A27DB-BD31-4B8C-83A1-F6EECF244321}">
                <p14:modId xmlns:p14="http://schemas.microsoft.com/office/powerpoint/2010/main" val="4193088159"/>
              </p:ext>
            </p:extLst>
          </p:nvPr>
        </p:nvGraphicFramePr>
        <p:xfrm>
          <a:off x="684455" y="2479184"/>
          <a:ext cx="5754230" cy="2343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CuadroTexto 15"/>
          <p:cNvSpPr txBox="1"/>
          <p:nvPr/>
        </p:nvSpPr>
        <p:spPr bwMode="gray">
          <a:xfrm>
            <a:off x="5762982" y="4078412"/>
            <a:ext cx="4616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es-PE" sz="1400" b="1" dirty="0" smtClean="0">
                <a:latin typeface="Corbel" panose="020B0503020204020204" pitchFamily="34" charset="0"/>
                <a:cs typeface="Arial" pitchFamily="34" charset="0"/>
              </a:rPr>
              <a:t>+3 </a:t>
            </a:r>
            <a:r>
              <a:rPr lang="es-PE" sz="1400" b="1" dirty="0" err="1" smtClean="0">
                <a:latin typeface="Corbel" panose="020B0503020204020204" pitchFamily="34" charset="0"/>
                <a:cs typeface="Arial" pitchFamily="34" charset="0"/>
              </a:rPr>
              <a:t>pts</a:t>
            </a:r>
            <a:endParaRPr lang="es-PE" sz="1400" b="1" dirty="0" smtClean="0">
              <a:latin typeface="Corbel" panose="020B0503020204020204" pitchFamily="34" charset="0"/>
              <a:cs typeface="Arial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 bwMode="gray">
          <a:xfrm>
            <a:off x="4077587" y="2340684"/>
            <a:ext cx="56425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es-PE" sz="1800" b="1" dirty="0" smtClean="0">
                <a:solidFill>
                  <a:srgbClr val="0099B9"/>
                </a:solidFill>
                <a:latin typeface="Corbel" panose="020B0503020204020204" pitchFamily="34" charset="0"/>
                <a:cs typeface="Arial" pitchFamily="34" charset="0"/>
              </a:rPr>
              <a:t>-9 </a:t>
            </a:r>
            <a:r>
              <a:rPr lang="es-PE" sz="1800" b="1" dirty="0" err="1" smtClean="0">
                <a:solidFill>
                  <a:srgbClr val="0099B9"/>
                </a:solidFill>
                <a:latin typeface="Corbel" panose="020B0503020204020204" pitchFamily="34" charset="0"/>
                <a:cs typeface="Arial" pitchFamily="34" charset="0"/>
              </a:rPr>
              <a:t>pts</a:t>
            </a:r>
            <a:endParaRPr lang="es-PE" sz="1800" b="1" dirty="0" smtClean="0">
              <a:solidFill>
                <a:srgbClr val="0099B9"/>
              </a:solidFill>
              <a:latin typeface="Corbel" panose="020B0503020204020204" pitchFamily="34" charset="0"/>
              <a:cs typeface="Arial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 bwMode="gray">
          <a:xfrm>
            <a:off x="3795458" y="4463177"/>
            <a:ext cx="58189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es-PE" sz="1800" dirty="0" smtClean="0">
                <a:solidFill>
                  <a:schemeClr val="accent6"/>
                </a:solidFill>
                <a:latin typeface="Corbel" panose="020B0503020204020204" pitchFamily="34" charset="0"/>
                <a:cs typeface="Arial" pitchFamily="34" charset="0"/>
              </a:rPr>
              <a:t>+6 </a:t>
            </a:r>
            <a:r>
              <a:rPr lang="es-PE" sz="1800" dirty="0" err="1" smtClean="0">
                <a:solidFill>
                  <a:schemeClr val="accent6"/>
                </a:solidFill>
                <a:latin typeface="Corbel" panose="020B0503020204020204" pitchFamily="34" charset="0"/>
                <a:cs typeface="Arial" pitchFamily="34" charset="0"/>
              </a:rPr>
              <a:t>pts</a:t>
            </a:r>
            <a:endParaRPr lang="es-PE" sz="1800" dirty="0" smtClean="0">
              <a:solidFill>
                <a:schemeClr val="accent6"/>
              </a:solidFill>
              <a:latin typeface="Corbel" panose="020B0503020204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85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11 Gráfico"/>
          <p:cNvGraphicFramePr/>
          <p:nvPr>
            <p:extLst>
              <p:ext uri="{D42A27DB-BD31-4B8C-83A1-F6EECF244321}">
                <p14:modId xmlns:p14="http://schemas.microsoft.com/office/powerpoint/2010/main" val="2608426690"/>
              </p:ext>
            </p:extLst>
          </p:nvPr>
        </p:nvGraphicFramePr>
        <p:xfrm>
          <a:off x="-2" y="1168596"/>
          <a:ext cx="6840538" cy="4479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ángulo 11"/>
          <p:cNvSpPr/>
          <p:nvPr/>
        </p:nvSpPr>
        <p:spPr>
          <a:xfrm>
            <a:off x="0" y="6260926"/>
            <a:ext cx="6840538" cy="579612"/>
          </a:xfrm>
          <a:prstGeom prst="rect">
            <a:avLst/>
          </a:prstGeom>
          <a:solidFill>
            <a:srgbClr val="74B1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Rectángulo 5"/>
          <p:cNvSpPr/>
          <p:nvPr/>
        </p:nvSpPr>
        <p:spPr>
          <a:xfrm>
            <a:off x="0" y="0"/>
            <a:ext cx="6840538" cy="1184856"/>
          </a:xfrm>
          <a:prstGeom prst="rect">
            <a:avLst/>
          </a:prstGeom>
          <a:solidFill>
            <a:srgbClr val="0081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3" name="CuadroTexto 2"/>
          <p:cNvSpPr txBox="1"/>
          <p:nvPr/>
        </p:nvSpPr>
        <p:spPr>
          <a:xfrm>
            <a:off x="1183918" y="361595"/>
            <a:ext cx="4472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Museo Sans 900" panose="02000000000000000000" pitchFamily="50" charset="0"/>
              </a:rPr>
              <a:t>Aprobación </a:t>
            </a:r>
            <a:r>
              <a:rPr lang="es-ES" sz="2400" b="1" dirty="0" smtClean="0">
                <a:solidFill>
                  <a:schemeClr val="bg1"/>
                </a:solidFill>
                <a:latin typeface="Museo Sans 900" panose="02000000000000000000" pitchFamily="50" charset="0"/>
              </a:rPr>
              <a:t>de los ministros</a:t>
            </a:r>
            <a:endParaRPr lang="es-ES" sz="2400" b="1" dirty="0">
              <a:solidFill>
                <a:schemeClr val="bg1"/>
              </a:solidFill>
              <a:latin typeface="Museo Sans 900" panose="02000000000000000000" pitchFamily="50" charset="0"/>
            </a:endParaRPr>
          </a:p>
        </p:txBody>
      </p:sp>
      <p:sp>
        <p:nvSpPr>
          <p:cNvPr id="11" name="Encuesta de opinión urbano rural realizada por GfK, del 20 al 23 de mayo del 2017 a 1,220 personas mayores de 18 años residentes de los 17 departamentos del país. Margen de error: +/- 2.8%"/>
          <p:cNvSpPr/>
          <p:nvPr/>
        </p:nvSpPr>
        <p:spPr>
          <a:xfrm>
            <a:off x="195377" y="6333583"/>
            <a:ext cx="6449784" cy="39465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781" tIns="27781" rIns="27781" bIns="27781" anchor="ctr">
            <a:spAutoFit/>
          </a:bodyPr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pPr algn="ctr"/>
            <a:r>
              <a:rPr dirty="0">
                <a:solidFill>
                  <a:schemeClr val="tx1"/>
                </a:solidFill>
                <a:latin typeface="Museo Sans 100" panose="02000000000000000000" pitchFamily="50" charset="0"/>
              </a:rPr>
              <a:t>Encuesta de opinión urbano rural realizada </a:t>
            </a:r>
            <a:r>
              <a:rPr dirty="0" err="1">
                <a:solidFill>
                  <a:schemeClr val="tx1"/>
                </a:solidFill>
                <a:latin typeface="Museo Sans 100" panose="02000000000000000000" pitchFamily="50" charset="0"/>
              </a:rPr>
              <a:t>por</a:t>
            </a:r>
            <a:r>
              <a:rPr dirty="0">
                <a:solidFill>
                  <a:schemeClr val="tx1"/>
                </a:solidFill>
                <a:latin typeface="Museo Sans 100" panose="02000000000000000000" pitchFamily="50" charset="0"/>
              </a:rPr>
              <a:t> </a:t>
            </a:r>
            <a:r>
              <a:rPr lang="es-PE" dirty="0" smtClean="0">
                <a:solidFill>
                  <a:schemeClr val="tx1"/>
                </a:solidFill>
                <a:latin typeface="Museo Sans 100" panose="02000000000000000000" pitchFamily="50" charset="0"/>
              </a:rPr>
              <a:t>IEP</a:t>
            </a:r>
            <a:r>
              <a:rPr lang="es-ES" dirty="0" smtClean="0">
                <a:solidFill>
                  <a:schemeClr val="tx1"/>
                </a:solidFill>
                <a:latin typeface="Museo Sans 100" panose="02000000000000000000" pitchFamily="50" charset="0"/>
              </a:rPr>
              <a:t>, del 19 al 23 de enero del 2019</a:t>
            </a:r>
            <a:r>
              <a:rPr lang="es-PE" dirty="0" smtClean="0">
                <a:solidFill>
                  <a:schemeClr val="tx1"/>
                </a:solidFill>
                <a:latin typeface="Museo Sans 100" panose="02000000000000000000" pitchFamily="50" charset="0"/>
              </a:rPr>
              <a:t> a 1,260 </a:t>
            </a:r>
            <a:r>
              <a:rPr lang="es-PE" dirty="0">
                <a:solidFill>
                  <a:schemeClr val="tx1"/>
                </a:solidFill>
                <a:latin typeface="Museo Sans 100" panose="02000000000000000000" pitchFamily="50" charset="0"/>
              </a:rPr>
              <a:t>personas</a:t>
            </a:r>
            <a:r>
              <a:rPr dirty="0">
                <a:solidFill>
                  <a:schemeClr val="tx1"/>
                </a:solidFill>
                <a:latin typeface="Museo Sans 100" panose="02000000000000000000" pitchFamily="50" charset="0"/>
              </a:rPr>
              <a:t> </a:t>
            </a:r>
            <a:r>
              <a:rPr dirty="0" err="1">
                <a:solidFill>
                  <a:schemeClr val="tx1"/>
                </a:solidFill>
                <a:latin typeface="Museo Sans 100" panose="02000000000000000000" pitchFamily="50" charset="0"/>
              </a:rPr>
              <a:t>mayores</a:t>
            </a:r>
            <a:r>
              <a:rPr dirty="0">
                <a:solidFill>
                  <a:schemeClr val="tx1"/>
                </a:solidFill>
                <a:latin typeface="Museo Sans 100" panose="02000000000000000000" pitchFamily="50" charset="0"/>
              </a:rPr>
              <a:t> de 18 </a:t>
            </a:r>
            <a:r>
              <a:rPr lang="es-PE" dirty="0" smtClean="0">
                <a:solidFill>
                  <a:schemeClr val="tx1"/>
                </a:solidFill>
                <a:latin typeface="Museo Sans 100" panose="02000000000000000000" pitchFamily="50" charset="0"/>
              </a:rPr>
              <a:t>años.</a:t>
            </a:r>
            <a:r>
              <a:rPr dirty="0" smtClean="0">
                <a:solidFill>
                  <a:schemeClr val="tx1"/>
                </a:solidFill>
                <a:latin typeface="Museo Sans 100" panose="02000000000000000000" pitchFamily="50" charset="0"/>
              </a:rPr>
              <a:t> </a:t>
            </a:r>
            <a:r>
              <a:rPr dirty="0" err="1">
                <a:solidFill>
                  <a:schemeClr val="tx1"/>
                </a:solidFill>
                <a:latin typeface="Museo Sans 100" panose="02000000000000000000" pitchFamily="50" charset="0"/>
              </a:rPr>
              <a:t>Margen</a:t>
            </a:r>
            <a:r>
              <a:rPr dirty="0">
                <a:solidFill>
                  <a:schemeClr val="tx1"/>
                </a:solidFill>
                <a:latin typeface="Museo Sans 100" panose="02000000000000000000" pitchFamily="50" charset="0"/>
              </a:rPr>
              <a:t> de error: +/- </a:t>
            </a:r>
            <a:r>
              <a:rPr lang="es-PE" dirty="0" smtClean="0">
                <a:solidFill>
                  <a:schemeClr val="tx1"/>
                </a:solidFill>
                <a:latin typeface="Museo Sans 100" panose="02000000000000000000" pitchFamily="50" charset="0"/>
              </a:rPr>
              <a:t>2.8 </a:t>
            </a:r>
            <a:r>
              <a:rPr lang="es-PE" dirty="0" err="1" smtClean="0">
                <a:solidFill>
                  <a:schemeClr val="tx1"/>
                </a:solidFill>
                <a:latin typeface="Museo Sans 100" panose="02000000000000000000" pitchFamily="50" charset="0"/>
              </a:rPr>
              <a:t>pts</a:t>
            </a:r>
            <a:endParaRPr dirty="0">
              <a:solidFill>
                <a:schemeClr val="tx1"/>
              </a:solidFill>
              <a:latin typeface="Museo Sans 100" panose="02000000000000000000" pitchFamily="50" charset="0"/>
            </a:endParaRPr>
          </a:p>
        </p:txBody>
      </p:sp>
      <p:sp>
        <p:nvSpPr>
          <p:cNvPr id="20" name="APROBACIÓN DE FERNANDO ZAVALA, PRESIDENTE DEL CONSEJO DE MINISTROS"/>
          <p:cNvSpPr/>
          <p:nvPr/>
        </p:nvSpPr>
        <p:spPr>
          <a:xfrm>
            <a:off x="0" y="1320108"/>
            <a:ext cx="6840537" cy="338554"/>
          </a:xfrm>
          <a:prstGeom prst="rect">
            <a:avLst/>
          </a:prstGeom>
          <a:noFill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Museo Sans 100" panose="02000000000000000000" pitchFamily="50" charset="0"/>
              </a:rPr>
              <a:t>¿Usted aprueba o desaprueba el desempeño de los ministros? 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5397792"/>
            <a:ext cx="1849438" cy="839796"/>
          </a:xfrm>
          <a:prstGeom prst="rect">
            <a:avLst/>
          </a:prstGeom>
        </p:spPr>
      </p:pic>
      <p:sp>
        <p:nvSpPr>
          <p:cNvPr id="14" name="Rectángulo redondeado 13"/>
          <p:cNvSpPr/>
          <p:nvPr/>
        </p:nvSpPr>
        <p:spPr>
          <a:xfrm>
            <a:off x="-309094" y="5648413"/>
            <a:ext cx="2621988" cy="338554"/>
          </a:xfrm>
          <a:prstGeom prst="roundRect">
            <a:avLst/>
          </a:prstGeom>
          <a:solidFill>
            <a:srgbClr val="0081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CuadroTexto 14"/>
          <p:cNvSpPr txBox="1"/>
          <p:nvPr/>
        </p:nvSpPr>
        <p:spPr>
          <a:xfrm>
            <a:off x="0" y="5648520"/>
            <a:ext cx="23128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 smtClean="0">
                <a:solidFill>
                  <a:schemeClr val="bg1"/>
                </a:solidFill>
                <a:latin typeface="Museo Sans 700" panose="02000000000000000000" pitchFamily="50" charset="0"/>
              </a:rPr>
              <a:t>#</a:t>
            </a:r>
            <a:r>
              <a:rPr lang="es-PE" sz="1600" dirty="0" err="1" smtClean="0">
                <a:solidFill>
                  <a:schemeClr val="bg1"/>
                </a:solidFill>
                <a:latin typeface="Museo Sans 700" panose="02000000000000000000" pitchFamily="50" charset="0"/>
              </a:rPr>
              <a:t>EncuestasIEP</a:t>
            </a:r>
            <a:endParaRPr lang="es-PE" sz="1600" dirty="0">
              <a:solidFill>
                <a:schemeClr val="bg1"/>
              </a:solidFill>
              <a:latin typeface="Museo Sans 700" panose="02000000000000000000" pitchFamily="50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248" y="1588691"/>
            <a:ext cx="827855" cy="827855"/>
          </a:xfrm>
          <a:prstGeom prst="rect">
            <a:avLst/>
          </a:prstGeom>
        </p:spPr>
      </p:pic>
      <p:sp>
        <p:nvSpPr>
          <p:cNvPr id="21" name="Rectángulo 20"/>
          <p:cNvSpPr/>
          <p:nvPr/>
        </p:nvSpPr>
        <p:spPr>
          <a:xfrm>
            <a:off x="472316" y="5296087"/>
            <a:ext cx="221406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90000"/>
              </a:lnSpc>
              <a:defRPr/>
            </a:pPr>
            <a:r>
              <a:rPr lang="es-PE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Corbel" panose="020B0503020204020204" pitchFamily="34" charset="0"/>
                <a:cs typeface="Tahoma" pitchFamily="34" charset="0"/>
              </a:rPr>
              <a:t>* Datos GfK/ Elaboración La República</a:t>
            </a:r>
          </a:p>
        </p:txBody>
      </p:sp>
    </p:spTree>
    <p:extLst>
      <p:ext uri="{BB962C8B-B14F-4D97-AF65-F5344CB8AC3E}">
        <p14:creationId xmlns:p14="http://schemas.microsoft.com/office/powerpoint/2010/main" val="428566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11 Gráfico"/>
          <p:cNvGraphicFramePr/>
          <p:nvPr>
            <p:extLst>
              <p:ext uri="{D42A27DB-BD31-4B8C-83A1-F6EECF244321}">
                <p14:modId xmlns:p14="http://schemas.microsoft.com/office/powerpoint/2010/main" val="549650214"/>
              </p:ext>
            </p:extLst>
          </p:nvPr>
        </p:nvGraphicFramePr>
        <p:xfrm>
          <a:off x="-195377" y="1277590"/>
          <a:ext cx="6840538" cy="3886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ángulo 11"/>
          <p:cNvSpPr/>
          <p:nvPr/>
        </p:nvSpPr>
        <p:spPr>
          <a:xfrm>
            <a:off x="0" y="6260926"/>
            <a:ext cx="6840538" cy="579612"/>
          </a:xfrm>
          <a:prstGeom prst="rect">
            <a:avLst/>
          </a:prstGeom>
          <a:solidFill>
            <a:srgbClr val="74B1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53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0"/>
            <a:ext cx="6840538" cy="1184856"/>
          </a:xfrm>
          <a:prstGeom prst="rect">
            <a:avLst/>
          </a:prstGeom>
          <a:solidFill>
            <a:srgbClr val="0081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53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5397792"/>
            <a:ext cx="1849438" cy="83979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93429" y="361595"/>
            <a:ext cx="6053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900" panose="02000000000000000000" pitchFamily="50" charset="0"/>
                <a:ea typeface="+mn-ea"/>
                <a:cs typeface="+mn-cs"/>
              </a:rPr>
              <a:t>Evaluación de Vizcarra y del Ejecutivo</a:t>
            </a:r>
            <a:endParaRPr kumimoji="0" lang="es-PE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ans 900" panose="02000000000000000000" pitchFamily="50" charset="0"/>
              <a:ea typeface="+mn-ea"/>
              <a:cs typeface="+mn-cs"/>
            </a:endParaRPr>
          </a:p>
        </p:txBody>
      </p:sp>
      <p:sp>
        <p:nvSpPr>
          <p:cNvPr id="11" name="Encuesta de opinión urbano rural realizada por GfK, del 20 al 23 de mayo del 2017 a 1,220 personas mayores de 18 años residentes de los 17 departamentos del país. Margen de error: +/- 2.8%"/>
          <p:cNvSpPr/>
          <p:nvPr/>
        </p:nvSpPr>
        <p:spPr>
          <a:xfrm>
            <a:off x="195377" y="6333583"/>
            <a:ext cx="6449784" cy="39465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781" tIns="27781" rIns="27781" bIns="27781" anchor="ctr">
            <a:spAutoFit/>
          </a:bodyPr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Encuesta de opinión urbano rural realizada </a:t>
            </a:r>
            <a:r>
              <a:rPr kumimoji="0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por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IEP</a:t>
            </a:r>
            <a:r>
              <a:rPr kumimoji="0" lang="es-E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, del 19 al 23 de enero del 2019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a 1,260 </a:t>
            </a: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personas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</a:t>
            </a:r>
            <a:r>
              <a:rPr kumimoji="0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mayores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de 18 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años.</a:t>
            </a:r>
            <a:r>
              <a:rPr kumimoji="0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</a:t>
            </a:r>
            <a:r>
              <a:rPr kumimoji="0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Margen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de error: +/- 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2.8 </a:t>
            </a:r>
            <a:r>
              <a:rPr kumimoji="0" lang="es-PE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pts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seo Sans 100" panose="02000000000000000000" pitchFamily="50" charset="0"/>
              <a:ea typeface="+mn-ea"/>
              <a:cs typeface="+mn-cs"/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-224126" y="5777605"/>
            <a:ext cx="2621988" cy="338554"/>
          </a:xfrm>
          <a:prstGeom prst="roundRect">
            <a:avLst/>
          </a:prstGeom>
          <a:solidFill>
            <a:srgbClr val="0081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53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-69579" y="5771276"/>
            <a:ext cx="23128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700" panose="02000000000000000000" pitchFamily="50" charset="0"/>
                <a:ea typeface="+mn-ea"/>
                <a:cs typeface="+mn-cs"/>
              </a:rPr>
              <a:t>#</a:t>
            </a:r>
            <a:r>
              <a:rPr kumimoji="0" lang="es-P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700" panose="02000000000000000000" pitchFamily="50" charset="0"/>
                <a:ea typeface="+mn-ea"/>
                <a:cs typeface="+mn-cs"/>
              </a:rPr>
              <a:t>EncuestasIEP</a:t>
            </a:r>
            <a:endParaRPr kumimoji="0" lang="es-P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ans 700" panose="02000000000000000000" pitchFamily="50" charset="0"/>
              <a:ea typeface="+mn-ea"/>
              <a:cs typeface="+mn-cs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192189" y="4928614"/>
            <a:ext cx="2605778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781721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Tahoma" pitchFamily="34" charset="0"/>
              </a:rPr>
              <a:t>* Datos GfK/ </a:t>
            </a:r>
            <a:r>
              <a:rPr kumimoji="0" lang="es-P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Tahoma" pitchFamily="34" charset="0"/>
              </a:rPr>
              <a:t>Elaboración </a:t>
            </a: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Tahoma" pitchFamily="34" charset="0"/>
              </a:rPr>
              <a:t>La República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95377" y="5187146"/>
            <a:ext cx="5163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s-419" sz="1200" dirty="0">
                <a:solidFill>
                  <a:srgbClr val="8E8581"/>
                </a:solidFill>
                <a:latin typeface="Corbel" panose="020B0503020204020204" pitchFamily="34" charset="0"/>
              </a:rPr>
              <a:t>**Indicador construido con el promedio de las aprobaciones de </a:t>
            </a:r>
            <a:endParaRPr lang="es-419" sz="1200" dirty="0" smtClean="0">
              <a:solidFill>
                <a:srgbClr val="8E8581"/>
              </a:solidFill>
              <a:latin typeface="Corbel" panose="020B0503020204020204" pitchFamily="34" charset="0"/>
            </a:endParaRPr>
          </a:p>
          <a:p>
            <a:pPr lvl="0" algn="just">
              <a:defRPr/>
            </a:pPr>
            <a:r>
              <a:rPr lang="es-419" sz="1200" dirty="0" smtClean="0">
                <a:solidFill>
                  <a:srgbClr val="8E8581"/>
                </a:solidFill>
                <a:latin typeface="Corbel" panose="020B0503020204020204" pitchFamily="34" charset="0"/>
              </a:rPr>
              <a:t>Martín </a:t>
            </a:r>
            <a:r>
              <a:rPr lang="es-419" sz="1200" dirty="0">
                <a:solidFill>
                  <a:srgbClr val="8E8581"/>
                </a:solidFill>
                <a:latin typeface="Corbel" panose="020B0503020204020204" pitchFamily="34" charset="0"/>
              </a:rPr>
              <a:t>Vizcarra, César Villanueva y ministros.</a:t>
            </a:r>
            <a:endParaRPr lang="es-PE" sz="1200" b="1" i="1" dirty="0">
              <a:solidFill>
                <a:srgbClr val="8E8581"/>
              </a:solidFill>
              <a:latin typeface="Corbel" panose="020B0503020204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7088" y="2635250"/>
            <a:ext cx="3875324" cy="61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34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/>
        </p:nvGrpSpPr>
        <p:grpSpPr>
          <a:xfrm>
            <a:off x="26312" y="1452902"/>
            <a:ext cx="6781156" cy="3828110"/>
            <a:chOff x="26312" y="1452902"/>
            <a:chExt cx="6781156" cy="3828110"/>
          </a:xfrm>
        </p:grpSpPr>
        <p:sp>
          <p:nvSpPr>
            <p:cNvPr id="14" name="Rectángulo 13"/>
            <p:cNvSpPr/>
            <p:nvPr/>
          </p:nvSpPr>
          <p:spPr bwMode="gray">
            <a:xfrm>
              <a:off x="26312" y="1452902"/>
              <a:ext cx="2185246" cy="3828109"/>
            </a:xfrm>
            <a:prstGeom prst="rect">
              <a:avLst/>
            </a:prstGeom>
            <a:noFill/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  <a:buFont typeface="Courier New" pitchFamily="49" charset="0"/>
                <a:buNone/>
              </a:pPr>
              <a:endParaRPr lang="es-P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Rectángulo 38"/>
            <p:cNvSpPr/>
            <p:nvPr/>
          </p:nvSpPr>
          <p:spPr bwMode="gray">
            <a:xfrm>
              <a:off x="2324267" y="1452903"/>
              <a:ext cx="2185246" cy="3828109"/>
            </a:xfrm>
            <a:prstGeom prst="rect">
              <a:avLst/>
            </a:prstGeom>
            <a:noFill/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  <a:buFont typeface="Courier New" pitchFamily="49" charset="0"/>
                <a:buNone/>
              </a:pPr>
              <a:endParaRPr lang="es-P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Rectángulo 39"/>
            <p:cNvSpPr/>
            <p:nvPr/>
          </p:nvSpPr>
          <p:spPr bwMode="gray">
            <a:xfrm>
              <a:off x="4622222" y="1452902"/>
              <a:ext cx="2185246" cy="3828109"/>
            </a:xfrm>
            <a:prstGeom prst="rect">
              <a:avLst/>
            </a:prstGeom>
            <a:noFill/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  <a:buFont typeface="Courier New" pitchFamily="49" charset="0"/>
                <a:buNone/>
              </a:pPr>
              <a:endParaRPr lang="es-P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Rectángulo 11"/>
          <p:cNvSpPr/>
          <p:nvPr/>
        </p:nvSpPr>
        <p:spPr>
          <a:xfrm>
            <a:off x="0" y="6260926"/>
            <a:ext cx="6840538" cy="579612"/>
          </a:xfrm>
          <a:prstGeom prst="rect">
            <a:avLst/>
          </a:prstGeom>
          <a:solidFill>
            <a:srgbClr val="74B1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53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0"/>
            <a:ext cx="6840538" cy="1184856"/>
          </a:xfrm>
          <a:prstGeom prst="rect">
            <a:avLst/>
          </a:prstGeom>
          <a:solidFill>
            <a:srgbClr val="0081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53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5397792"/>
            <a:ext cx="1849438" cy="83979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147679" y="176929"/>
            <a:ext cx="45384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s-ES" sz="2400" b="1" dirty="0">
                <a:solidFill>
                  <a:prstClr val="white"/>
                </a:solidFill>
                <a:latin typeface="Museo Sans 900" panose="02000000000000000000" pitchFamily="50" charset="0"/>
              </a:rPr>
              <a:t>¿Cómo se evalúa la situación </a:t>
            </a:r>
            <a:endParaRPr lang="es-ES" sz="2400" b="1" dirty="0" smtClean="0">
              <a:solidFill>
                <a:prstClr val="white"/>
              </a:solidFill>
              <a:latin typeface="Museo Sans 900" panose="02000000000000000000" pitchFamily="50" charset="0"/>
            </a:endParaRPr>
          </a:p>
          <a:p>
            <a:pPr lvl="0" algn="ctr">
              <a:defRPr/>
            </a:pPr>
            <a:r>
              <a:rPr lang="es-ES" sz="2400" b="1" dirty="0" smtClean="0">
                <a:solidFill>
                  <a:prstClr val="white"/>
                </a:solidFill>
                <a:latin typeface="Museo Sans 900" panose="02000000000000000000" pitchFamily="50" charset="0"/>
              </a:rPr>
              <a:t>política </a:t>
            </a:r>
            <a:r>
              <a:rPr lang="es-ES" sz="2400" b="1" dirty="0">
                <a:solidFill>
                  <a:prstClr val="white"/>
                </a:solidFill>
                <a:latin typeface="Museo Sans 900" panose="02000000000000000000" pitchFamily="50" charset="0"/>
              </a:rPr>
              <a:t>peruana? </a:t>
            </a:r>
            <a:endParaRPr kumimoji="0" lang="es-PE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ans 900" panose="02000000000000000000" pitchFamily="50" charset="0"/>
              <a:ea typeface="+mn-ea"/>
              <a:cs typeface="+mn-cs"/>
            </a:endParaRPr>
          </a:p>
        </p:txBody>
      </p:sp>
      <p:sp>
        <p:nvSpPr>
          <p:cNvPr id="11" name="Encuesta de opinión urbano rural realizada por GfK, del 20 al 23 de mayo del 2017 a 1,220 personas mayores de 18 años residentes de los 17 departamentos del país. Margen de error: +/- 2.8%"/>
          <p:cNvSpPr/>
          <p:nvPr/>
        </p:nvSpPr>
        <p:spPr>
          <a:xfrm>
            <a:off x="195377" y="6333583"/>
            <a:ext cx="6449784" cy="39465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781" tIns="27781" rIns="27781" bIns="27781" anchor="ctr">
            <a:spAutoFit/>
          </a:bodyPr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Encuesta de opinión urbano rural realizada </a:t>
            </a:r>
            <a:r>
              <a:rPr kumimoji="0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por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IEP</a:t>
            </a:r>
            <a:r>
              <a:rPr kumimoji="0" lang="es-E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, del 19 al 23 de enero del 2019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a 1,260 </a:t>
            </a: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personas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</a:t>
            </a:r>
            <a:r>
              <a:rPr kumimoji="0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mayores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de 18 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años.</a:t>
            </a:r>
            <a:r>
              <a:rPr kumimoji="0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</a:t>
            </a:r>
            <a:r>
              <a:rPr kumimoji="0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Margen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de error: +/- 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2.8 </a:t>
            </a:r>
            <a:r>
              <a:rPr kumimoji="0" lang="es-PE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pts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seo Sans 100" panose="02000000000000000000" pitchFamily="50" charset="0"/>
              <a:ea typeface="+mn-ea"/>
              <a:cs typeface="+mn-cs"/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-309094" y="5648413"/>
            <a:ext cx="2621988" cy="338554"/>
          </a:xfrm>
          <a:prstGeom prst="roundRect">
            <a:avLst/>
          </a:prstGeom>
          <a:solidFill>
            <a:srgbClr val="0081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53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0" y="5648520"/>
            <a:ext cx="23128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700" panose="02000000000000000000" pitchFamily="50" charset="0"/>
                <a:ea typeface="+mn-ea"/>
                <a:cs typeface="+mn-cs"/>
              </a:rPr>
              <a:t>#</a:t>
            </a:r>
            <a:r>
              <a:rPr kumimoji="0" lang="es-P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700" panose="02000000000000000000" pitchFamily="50" charset="0"/>
                <a:ea typeface="+mn-ea"/>
                <a:cs typeface="+mn-cs"/>
              </a:rPr>
              <a:t>EncuestasIEP</a:t>
            </a:r>
            <a:endParaRPr kumimoji="0" lang="es-P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ans 700" panose="02000000000000000000" pitchFamily="50" charset="0"/>
              <a:ea typeface="+mn-ea"/>
              <a:cs typeface="+mn-cs"/>
            </a:endParaRPr>
          </a:p>
        </p:txBody>
      </p:sp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3142636923"/>
              </p:ext>
            </p:extLst>
          </p:nvPr>
        </p:nvGraphicFramePr>
        <p:xfrm>
          <a:off x="0" y="2612713"/>
          <a:ext cx="2211558" cy="2785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CuadroTexto 21"/>
          <p:cNvSpPr txBox="1"/>
          <p:nvPr/>
        </p:nvSpPr>
        <p:spPr bwMode="gray">
          <a:xfrm flipH="1">
            <a:off x="26312" y="1547235"/>
            <a:ext cx="2185246" cy="7309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s-419" sz="1500" dirty="0">
                <a:latin typeface="Corbel" panose="020B0503020204020204" pitchFamily="34" charset="0"/>
              </a:rPr>
              <a:t>Pensando en la </a:t>
            </a:r>
            <a:r>
              <a:rPr lang="es-419" sz="1500" b="1" u="sng" dirty="0">
                <a:latin typeface="Corbel" panose="020B0503020204020204" pitchFamily="34" charset="0"/>
              </a:rPr>
              <a:t>situación política</a:t>
            </a:r>
            <a:r>
              <a:rPr lang="es-419" sz="1500" dirty="0">
                <a:latin typeface="Corbel" panose="020B0503020204020204" pitchFamily="34" charset="0"/>
              </a:rPr>
              <a:t> </a:t>
            </a:r>
            <a:r>
              <a:rPr lang="es-419" sz="1500" dirty="0" smtClean="0">
                <a:latin typeface="Corbel" panose="020B0503020204020204" pitchFamily="34" charset="0"/>
              </a:rPr>
              <a:t>actual del </a:t>
            </a:r>
            <a:r>
              <a:rPr lang="es-419" sz="1500" dirty="0">
                <a:latin typeface="Corbel" panose="020B0503020204020204" pitchFamily="34" charset="0"/>
              </a:rPr>
              <a:t>Perú, </a:t>
            </a:r>
            <a:endParaRPr lang="es-419" sz="1500" dirty="0" smtClean="0">
              <a:latin typeface="Corbel" panose="020B0503020204020204" pitchFamily="34" charset="0"/>
            </a:endParaRPr>
          </a:p>
          <a:p>
            <a:pPr algn="ctr">
              <a:spcBef>
                <a:spcPts val="300"/>
              </a:spcBef>
            </a:pPr>
            <a:r>
              <a:rPr lang="es-419" sz="1500" dirty="0" smtClean="0">
                <a:latin typeface="Corbel" panose="020B0503020204020204" pitchFamily="34" charset="0"/>
              </a:rPr>
              <a:t>¿</a:t>
            </a:r>
            <a:r>
              <a:rPr lang="es-419" sz="1500" dirty="0">
                <a:latin typeface="Corbel" panose="020B0503020204020204" pitchFamily="34" charset="0"/>
              </a:rPr>
              <a:t>Diría usted que es….?</a:t>
            </a:r>
            <a:endParaRPr lang="es-ES" sz="1500" dirty="0" err="1">
              <a:latin typeface="Corbel" panose="020B0503020204020204" pitchFamily="34" charset="0"/>
              <a:cs typeface="Arial" pitchFamily="34" charset="0"/>
            </a:endParaRPr>
          </a:p>
        </p:txBody>
      </p:sp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533662385"/>
              </p:ext>
            </p:extLst>
          </p:nvPr>
        </p:nvGraphicFramePr>
        <p:xfrm>
          <a:off x="2311111" y="2612713"/>
          <a:ext cx="2211558" cy="2785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3" name="CuadroTexto 42"/>
          <p:cNvSpPr txBox="1"/>
          <p:nvPr/>
        </p:nvSpPr>
        <p:spPr bwMode="gray">
          <a:xfrm>
            <a:off x="2324267" y="1546451"/>
            <a:ext cx="221775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s-PE" sz="1500" dirty="0">
                <a:latin typeface="Corbel" panose="020B0503020204020204" pitchFamily="34" charset="0"/>
              </a:rPr>
              <a:t>¿Cree </a:t>
            </a:r>
            <a:r>
              <a:rPr lang="es-PE" sz="1500" dirty="0" smtClean="0">
                <a:latin typeface="Corbel" panose="020B0503020204020204" pitchFamily="34" charset="0"/>
              </a:rPr>
              <a:t>que </a:t>
            </a:r>
            <a:r>
              <a:rPr lang="es-PE" sz="1500" dirty="0">
                <a:latin typeface="Corbel" panose="020B0503020204020204" pitchFamily="34" charset="0"/>
              </a:rPr>
              <a:t>la situación política actual </a:t>
            </a:r>
            <a:r>
              <a:rPr lang="es-PE" sz="1500" dirty="0" smtClean="0">
                <a:latin typeface="Corbel" panose="020B0503020204020204" pitchFamily="34" charset="0"/>
              </a:rPr>
              <a:t>es </a:t>
            </a:r>
            <a:r>
              <a:rPr lang="es-PE" sz="1500" dirty="0">
                <a:latin typeface="Corbel" panose="020B0503020204020204" pitchFamily="34" charset="0"/>
              </a:rPr>
              <a:t>mejor, igual o peor que hace un año?</a:t>
            </a:r>
            <a:endParaRPr lang="es-ES" sz="1500" dirty="0" err="1">
              <a:latin typeface="Corbel" panose="020B0503020204020204" pitchFamily="34" charset="0"/>
              <a:cs typeface="Arial" pitchFamily="34" charset="0"/>
            </a:endParaRPr>
          </a:p>
        </p:txBody>
      </p:sp>
      <p:graphicFrame>
        <p:nvGraphicFramePr>
          <p:cNvPr id="44" name="Gráfico 43"/>
          <p:cNvGraphicFramePr/>
          <p:nvPr>
            <p:extLst>
              <p:ext uri="{D42A27DB-BD31-4B8C-83A1-F6EECF244321}">
                <p14:modId xmlns:p14="http://schemas.microsoft.com/office/powerpoint/2010/main" val="3580281928"/>
              </p:ext>
            </p:extLst>
          </p:nvPr>
        </p:nvGraphicFramePr>
        <p:xfrm>
          <a:off x="4602417" y="2607295"/>
          <a:ext cx="2211558" cy="2785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5" name="CuadroTexto 44"/>
          <p:cNvSpPr txBox="1"/>
          <p:nvPr/>
        </p:nvSpPr>
        <p:spPr bwMode="gray">
          <a:xfrm>
            <a:off x="4600637" y="1541354"/>
            <a:ext cx="221775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s-ES" sz="1500" dirty="0">
                <a:latin typeface="Corbel" panose="020B0503020204020204" pitchFamily="34" charset="0"/>
              </a:rPr>
              <a:t>¿Y cree </a:t>
            </a:r>
            <a:r>
              <a:rPr lang="es-ES" sz="1500" dirty="0" smtClean="0">
                <a:latin typeface="Corbel" panose="020B0503020204020204" pitchFamily="34" charset="0"/>
              </a:rPr>
              <a:t>que </a:t>
            </a:r>
            <a:r>
              <a:rPr lang="es-ES" sz="1500" dirty="0">
                <a:latin typeface="Corbel" panose="020B0503020204020204" pitchFamily="34" charset="0"/>
              </a:rPr>
              <a:t>dentro de un año la situación política </a:t>
            </a:r>
            <a:r>
              <a:rPr lang="es-ES" sz="1500" dirty="0" smtClean="0">
                <a:latin typeface="Corbel" panose="020B0503020204020204" pitchFamily="34" charset="0"/>
              </a:rPr>
              <a:t>será </a:t>
            </a:r>
            <a:r>
              <a:rPr lang="es-ES" sz="1500" dirty="0">
                <a:latin typeface="Corbel" panose="020B0503020204020204" pitchFamily="34" charset="0"/>
              </a:rPr>
              <a:t>mejor, igual o peor que ahora? </a:t>
            </a:r>
          </a:p>
        </p:txBody>
      </p:sp>
    </p:spTree>
    <p:extLst>
      <p:ext uri="{BB962C8B-B14F-4D97-AF65-F5344CB8AC3E}">
        <p14:creationId xmlns:p14="http://schemas.microsoft.com/office/powerpoint/2010/main" val="43582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0" y="6260926"/>
            <a:ext cx="6840538" cy="579612"/>
          </a:xfrm>
          <a:prstGeom prst="rect">
            <a:avLst/>
          </a:prstGeom>
          <a:solidFill>
            <a:srgbClr val="74B1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53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0"/>
            <a:ext cx="6840538" cy="1184856"/>
          </a:xfrm>
          <a:prstGeom prst="rect">
            <a:avLst/>
          </a:prstGeom>
          <a:solidFill>
            <a:srgbClr val="0081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53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844164" y="361595"/>
            <a:ext cx="3152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dirty="0" smtClean="0">
                <a:solidFill>
                  <a:prstClr val="white"/>
                </a:solidFill>
                <a:latin typeface="Museo Sans 900" panose="02000000000000000000" pitchFamily="50" charset="0"/>
              </a:rPr>
              <a:t>Vizcarra y CONIRSA</a:t>
            </a:r>
            <a:endParaRPr kumimoji="0" lang="es-PE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ans 900" panose="02000000000000000000" pitchFamily="50" charset="0"/>
              <a:ea typeface="+mn-ea"/>
              <a:cs typeface="+mn-cs"/>
            </a:endParaRPr>
          </a:p>
        </p:txBody>
      </p:sp>
      <p:sp>
        <p:nvSpPr>
          <p:cNvPr id="11" name="Encuesta de opinión urbano rural realizada por GfK, del 20 al 23 de mayo del 2017 a 1,220 personas mayores de 18 años residentes de los 17 departamentos del país. Margen de error: +/- 2.8%"/>
          <p:cNvSpPr/>
          <p:nvPr/>
        </p:nvSpPr>
        <p:spPr>
          <a:xfrm>
            <a:off x="195377" y="6333583"/>
            <a:ext cx="6449784" cy="39465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781" tIns="27781" rIns="27781" bIns="27781" anchor="ctr">
            <a:spAutoFit/>
          </a:bodyPr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Encuesta de opinión urbano rural realizada </a:t>
            </a:r>
            <a:r>
              <a:rPr kumimoji="0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por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IEP</a:t>
            </a:r>
            <a:r>
              <a:rPr kumimoji="0" lang="es-E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, del 19 al 23 de enero del 2019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a 1,260 </a:t>
            </a: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personas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</a:t>
            </a:r>
            <a:r>
              <a:rPr kumimoji="0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mayores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de 18 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años.</a:t>
            </a:r>
            <a:r>
              <a:rPr kumimoji="0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</a:t>
            </a:r>
            <a:r>
              <a:rPr kumimoji="0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Margen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de error: +/- 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2.8 </a:t>
            </a:r>
            <a:r>
              <a:rPr kumimoji="0" lang="es-PE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pts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seo Sans 100" panose="02000000000000000000" pitchFamily="50" charset="0"/>
              <a:ea typeface="+mn-ea"/>
              <a:cs typeface="+mn-cs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0" y="1336263"/>
            <a:ext cx="68405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500" dirty="0">
                <a:solidFill>
                  <a:prstClr val="black"/>
                </a:solidFill>
                <a:latin typeface="Museo Sans 100" panose="02000000000000000000" pitchFamily="50" charset="0"/>
              </a:rPr>
              <a:t>Entre el 2006 y 2008 la empresa del presidente Vizcarra fue proveedora del consorcio CONIRSA (conformada por las empresas constructoras </a:t>
            </a:r>
            <a:r>
              <a:rPr lang="es-ES" sz="1500" dirty="0" err="1">
                <a:solidFill>
                  <a:prstClr val="black"/>
                </a:solidFill>
                <a:latin typeface="Museo Sans 100" panose="02000000000000000000" pitchFamily="50" charset="0"/>
              </a:rPr>
              <a:t>Odebrecht</a:t>
            </a:r>
            <a:r>
              <a:rPr lang="es-ES" sz="1500" dirty="0">
                <a:solidFill>
                  <a:prstClr val="black"/>
                </a:solidFill>
                <a:latin typeface="Museo Sans 100" panose="02000000000000000000" pitchFamily="50" charset="0"/>
              </a:rPr>
              <a:t>, Graña y Montero, entre otras). </a:t>
            </a:r>
            <a:r>
              <a:rPr lang="es-ES" sz="1500" dirty="0" smtClean="0">
                <a:solidFill>
                  <a:prstClr val="black"/>
                </a:solidFill>
                <a:latin typeface="Museo Sans 100" panose="02000000000000000000" pitchFamily="50" charset="0"/>
              </a:rPr>
              <a:t>En </a:t>
            </a:r>
            <a:r>
              <a:rPr lang="es-ES" sz="1500" dirty="0">
                <a:solidFill>
                  <a:prstClr val="black"/>
                </a:solidFill>
                <a:latin typeface="Museo Sans 100" panose="02000000000000000000" pitchFamily="50" charset="0"/>
              </a:rPr>
              <a:t>su opinión, ¿Vizcarra debe ser investigado por este tema o no amerita dicha investigación?</a:t>
            </a:r>
            <a:endParaRPr kumimoji="0" lang="es-PE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seo Sans 700" panose="02000000000000000000" pitchFamily="50" charset="0"/>
              <a:ea typeface="+mn-ea"/>
              <a:cs typeface="+mn-cs"/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-309094" y="5648413"/>
            <a:ext cx="2621988" cy="338554"/>
          </a:xfrm>
          <a:prstGeom prst="roundRect">
            <a:avLst/>
          </a:prstGeom>
          <a:solidFill>
            <a:srgbClr val="0081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53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0" y="5648520"/>
            <a:ext cx="23128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700" panose="02000000000000000000" pitchFamily="50" charset="0"/>
                <a:ea typeface="+mn-ea"/>
                <a:cs typeface="+mn-cs"/>
              </a:rPr>
              <a:t>#</a:t>
            </a:r>
            <a:r>
              <a:rPr kumimoji="0" lang="es-P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700" panose="02000000000000000000" pitchFamily="50" charset="0"/>
                <a:ea typeface="+mn-ea"/>
                <a:cs typeface="+mn-cs"/>
              </a:rPr>
              <a:t>EncuestasIEP</a:t>
            </a:r>
            <a:endParaRPr kumimoji="0" lang="es-P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ans 700" panose="02000000000000000000" pitchFamily="50" charset="0"/>
              <a:ea typeface="+mn-ea"/>
              <a:cs typeface="+mn-cs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5397792"/>
            <a:ext cx="1849438" cy="83979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349081" y="2424583"/>
            <a:ext cx="647469" cy="2885549"/>
          </a:xfrm>
          <a:prstGeom prst="rect">
            <a:avLst/>
          </a:prstGeom>
        </p:spPr>
      </p:pic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3348465167"/>
              </p:ext>
            </p:extLst>
          </p:nvPr>
        </p:nvGraphicFramePr>
        <p:xfrm>
          <a:off x="-917359" y="2170024"/>
          <a:ext cx="5421652" cy="3227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9866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15 Gráfico"/>
          <p:cNvGraphicFramePr/>
          <p:nvPr>
            <p:extLst>
              <p:ext uri="{D42A27DB-BD31-4B8C-83A1-F6EECF244321}">
                <p14:modId xmlns:p14="http://schemas.microsoft.com/office/powerpoint/2010/main" val="199855738"/>
              </p:ext>
            </p:extLst>
          </p:nvPr>
        </p:nvGraphicFramePr>
        <p:xfrm>
          <a:off x="-387326" y="1980536"/>
          <a:ext cx="5322210" cy="3902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ángulo 11"/>
          <p:cNvSpPr/>
          <p:nvPr/>
        </p:nvSpPr>
        <p:spPr>
          <a:xfrm>
            <a:off x="0" y="6260926"/>
            <a:ext cx="6840538" cy="579612"/>
          </a:xfrm>
          <a:prstGeom prst="rect">
            <a:avLst/>
          </a:prstGeom>
          <a:solidFill>
            <a:srgbClr val="74B1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53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0"/>
            <a:ext cx="6840538" cy="1184856"/>
          </a:xfrm>
          <a:prstGeom prst="rect">
            <a:avLst/>
          </a:prstGeom>
          <a:solidFill>
            <a:srgbClr val="0081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53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15284" y="361595"/>
            <a:ext cx="5809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900" panose="02000000000000000000" pitchFamily="50" charset="0"/>
                <a:ea typeface="+mn-ea"/>
                <a:cs typeface="+mn-cs"/>
              </a:rPr>
              <a:t>Conocimiento sobre el caso CONIRSA</a:t>
            </a:r>
            <a:endParaRPr kumimoji="0" lang="es-PE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ans 900" panose="02000000000000000000" pitchFamily="50" charset="0"/>
              <a:ea typeface="+mn-ea"/>
              <a:cs typeface="+mn-cs"/>
            </a:endParaRPr>
          </a:p>
        </p:txBody>
      </p:sp>
      <p:sp>
        <p:nvSpPr>
          <p:cNvPr id="11" name="Encuesta de opinión urbano rural realizada por GfK, del 20 al 23 de mayo del 2017 a 1,220 personas mayores de 18 años residentes de los 17 departamentos del país. Margen de error: +/- 2.8%"/>
          <p:cNvSpPr/>
          <p:nvPr/>
        </p:nvSpPr>
        <p:spPr>
          <a:xfrm>
            <a:off x="195377" y="6333583"/>
            <a:ext cx="6449784" cy="39465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781" tIns="27781" rIns="27781" bIns="27781" anchor="ctr">
            <a:spAutoFit/>
          </a:bodyPr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Encuesta de opinión urbano rural realizada </a:t>
            </a:r>
            <a:r>
              <a:rPr kumimoji="0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por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IEP</a:t>
            </a:r>
            <a:r>
              <a:rPr kumimoji="0" lang="es-E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, del 19 al 23 de enero del 2019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a 1,260 </a:t>
            </a: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personas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</a:t>
            </a:r>
            <a:r>
              <a:rPr kumimoji="0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mayores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de 18 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años.</a:t>
            </a:r>
            <a:r>
              <a:rPr kumimoji="0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</a:t>
            </a:r>
            <a:r>
              <a:rPr kumimoji="0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Margen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de error: +/- 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2.8 </a:t>
            </a:r>
            <a:r>
              <a:rPr kumimoji="0" lang="es-PE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pts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seo Sans 100" panose="02000000000000000000" pitchFamily="50" charset="0"/>
              <a:ea typeface="+mn-ea"/>
              <a:cs typeface="+mn-cs"/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-309094" y="5648413"/>
            <a:ext cx="2621988" cy="338554"/>
          </a:xfrm>
          <a:prstGeom prst="roundRect">
            <a:avLst/>
          </a:prstGeom>
          <a:solidFill>
            <a:srgbClr val="0081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53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0" y="5648520"/>
            <a:ext cx="23128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700" panose="02000000000000000000" pitchFamily="50" charset="0"/>
                <a:ea typeface="+mn-ea"/>
                <a:cs typeface="+mn-cs"/>
              </a:rPr>
              <a:t>#</a:t>
            </a:r>
            <a:r>
              <a:rPr kumimoji="0" lang="es-P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700" panose="02000000000000000000" pitchFamily="50" charset="0"/>
                <a:ea typeface="+mn-ea"/>
                <a:cs typeface="+mn-cs"/>
              </a:rPr>
              <a:t>EncuestasIEP</a:t>
            </a:r>
            <a:endParaRPr kumimoji="0" lang="es-P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ans 700" panose="02000000000000000000" pitchFamily="50" charset="0"/>
              <a:ea typeface="+mn-ea"/>
              <a:cs typeface="+mn-cs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5397792"/>
            <a:ext cx="1849438" cy="839796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61477" y="1361498"/>
            <a:ext cx="33460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400" dirty="0">
                <a:latin typeface="Corbel" panose="020B0503020204020204" pitchFamily="34" charset="0"/>
              </a:rPr>
              <a:t>¿Sabe usted si estos hechos ocurrieron cuando Vizcarra era gobernador de Moquegua o cuando trabajaba para la empresa privada?</a:t>
            </a:r>
            <a:endParaRPr lang="es-PE" sz="1400" dirty="0">
              <a:solidFill>
                <a:srgbClr val="000000"/>
              </a:solidFill>
              <a:latin typeface="Corbel" panose="020B0503020204020204" pitchFamily="34" charset="0"/>
            </a:endParaRPr>
          </a:p>
        </p:txBody>
      </p:sp>
      <p:cxnSp>
        <p:nvCxnSpPr>
          <p:cNvPr id="19" name="Conector recto 18"/>
          <p:cNvCxnSpPr/>
          <p:nvPr/>
        </p:nvCxnSpPr>
        <p:spPr>
          <a:xfrm flipV="1">
            <a:off x="3407512" y="1306286"/>
            <a:ext cx="0" cy="4754924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ángulo 19"/>
          <p:cNvSpPr/>
          <p:nvPr/>
        </p:nvSpPr>
        <p:spPr>
          <a:xfrm>
            <a:off x="3407513" y="1401141"/>
            <a:ext cx="34330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400" dirty="0">
                <a:latin typeface="Corbel" panose="020B0503020204020204" pitchFamily="34" charset="0"/>
              </a:rPr>
              <a:t>¿Sabe usted si los contratos que realizó la empresa de Vizcarra fueron directamente con…</a:t>
            </a:r>
            <a:r>
              <a:rPr lang="es-419" sz="1400" dirty="0">
                <a:latin typeface="Corbel" panose="020B0503020204020204" pitchFamily="34" charset="0"/>
              </a:rPr>
              <a:t> </a:t>
            </a:r>
            <a:r>
              <a:rPr lang="es-419" sz="1400" b="1" dirty="0">
                <a:latin typeface="Corbel" panose="020B0503020204020204" pitchFamily="34" charset="0"/>
              </a:rPr>
              <a:t>(RESPUESTA ASISTIDA- MÚLTIPLE)</a:t>
            </a:r>
            <a:endParaRPr lang="es-PE" sz="1400" b="1" dirty="0">
              <a:solidFill>
                <a:srgbClr val="000000"/>
              </a:solidFill>
              <a:latin typeface="Corbel" panose="020B0503020204020204" pitchFamily="34" charset="0"/>
            </a:endParaRPr>
          </a:p>
        </p:txBody>
      </p:sp>
      <p:graphicFrame>
        <p:nvGraphicFramePr>
          <p:cNvPr id="22" name="31 Gráfico"/>
          <p:cNvGraphicFramePr/>
          <p:nvPr>
            <p:extLst>
              <p:ext uri="{D42A27DB-BD31-4B8C-83A1-F6EECF244321}">
                <p14:modId xmlns:p14="http://schemas.microsoft.com/office/powerpoint/2010/main" val="2360212580"/>
              </p:ext>
            </p:extLst>
          </p:nvPr>
        </p:nvGraphicFramePr>
        <p:xfrm>
          <a:off x="3398742" y="2636380"/>
          <a:ext cx="3618627" cy="2828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" name="Llamada rectangular redondeada 22"/>
          <p:cNvSpPr/>
          <p:nvPr/>
        </p:nvSpPr>
        <p:spPr bwMode="gray">
          <a:xfrm>
            <a:off x="3743469" y="3017769"/>
            <a:ext cx="1247631" cy="573560"/>
          </a:xfrm>
          <a:prstGeom prst="wedgeRoundRectCallout">
            <a:avLst>
              <a:gd name="adj1" fmla="val 21246"/>
              <a:gd name="adj2" fmla="val 105077"/>
              <a:gd name="adj3" fmla="val 16667"/>
            </a:avLst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r>
              <a:rPr lang="es-419" sz="1200" dirty="0">
                <a:solidFill>
                  <a:schemeClr val="tx1"/>
                </a:solidFill>
                <a:latin typeface="Corbel" panose="020B0503020204020204" pitchFamily="34" charset="0"/>
                <a:cs typeface="Arial" pitchFamily="34" charset="0"/>
              </a:rPr>
              <a:t>Entre quienes desaprueban a Vizcarra   18%</a:t>
            </a:r>
          </a:p>
        </p:txBody>
      </p:sp>
      <p:sp>
        <p:nvSpPr>
          <p:cNvPr id="24" name="Llamada rectangular redondeada 23"/>
          <p:cNvSpPr/>
          <p:nvPr/>
        </p:nvSpPr>
        <p:spPr bwMode="gray">
          <a:xfrm>
            <a:off x="5072176" y="2458575"/>
            <a:ext cx="1200159" cy="751619"/>
          </a:xfrm>
          <a:prstGeom prst="wedgeRoundRectCallout">
            <a:avLst>
              <a:gd name="adj1" fmla="val -11964"/>
              <a:gd name="adj2" fmla="val 152817"/>
              <a:gd name="adj3" fmla="val 16667"/>
            </a:avLst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</a:pPr>
            <a:r>
              <a:rPr lang="es-419" sz="1200" dirty="0">
                <a:solidFill>
                  <a:schemeClr val="tx1"/>
                </a:solidFill>
                <a:latin typeface="Corbel" panose="020B0503020204020204" pitchFamily="34" charset="0"/>
                <a:cs typeface="Arial" pitchFamily="34" charset="0"/>
              </a:rPr>
              <a:t>Entre quienes desaprueban a Vizcarra   13%</a:t>
            </a:r>
          </a:p>
        </p:txBody>
      </p:sp>
    </p:spTree>
    <p:extLst>
      <p:ext uri="{BB962C8B-B14F-4D97-AF65-F5344CB8AC3E}">
        <p14:creationId xmlns:p14="http://schemas.microsoft.com/office/powerpoint/2010/main" val="416809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0" y="6260926"/>
            <a:ext cx="6840538" cy="579612"/>
          </a:xfrm>
          <a:prstGeom prst="rect">
            <a:avLst/>
          </a:prstGeom>
          <a:solidFill>
            <a:srgbClr val="74B1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53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0"/>
            <a:ext cx="6840538" cy="1184856"/>
          </a:xfrm>
          <a:prstGeom prst="rect">
            <a:avLst/>
          </a:prstGeom>
          <a:solidFill>
            <a:srgbClr val="0081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53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75774" y="361595"/>
            <a:ext cx="5289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dirty="0" smtClean="0">
                <a:solidFill>
                  <a:prstClr val="white"/>
                </a:solidFill>
                <a:latin typeface="Museo Sans 900" panose="02000000000000000000" pitchFamily="50" charset="0"/>
              </a:rPr>
              <a:t>Opiniones frente al </a:t>
            </a: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900" panose="02000000000000000000" pitchFamily="50" charset="0"/>
                <a:ea typeface="+mn-ea"/>
                <a:cs typeface="+mn-cs"/>
              </a:rPr>
              <a:t>caso CONIRSA</a:t>
            </a:r>
            <a:endParaRPr kumimoji="0" lang="es-PE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ans 900" panose="02000000000000000000" pitchFamily="50" charset="0"/>
              <a:ea typeface="+mn-ea"/>
              <a:cs typeface="+mn-cs"/>
            </a:endParaRPr>
          </a:p>
        </p:txBody>
      </p:sp>
      <p:sp>
        <p:nvSpPr>
          <p:cNvPr id="11" name="Encuesta de opinión urbano rural realizada por GfK, del 20 al 23 de mayo del 2017 a 1,220 personas mayores de 18 años residentes de los 17 departamentos del país. Margen de error: +/- 2.8%"/>
          <p:cNvSpPr/>
          <p:nvPr/>
        </p:nvSpPr>
        <p:spPr>
          <a:xfrm>
            <a:off x="195377" y="6333583"/>
            <a:ext cx="6449784" cy="39465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781" tIns="27781" rIns="27781" bIns="27781" anchor="ctr">
            <a:spAutoFit/>
          </a:bodyPr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Encuesta de opinión urbano rural realizada </a:t>
            </a:r>
            <a:r>
              <a:rPr kumimoji="0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por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IEP</a:t>
            </a:r>
            <a:r>
              <a:rPr kumimoji="0" lang="es-E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, del 19 al 23 de enero del 2019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a 1,260 </a:t>
            </a: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personas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</a:t>
            </a:r>
            <a:r>
              <a:rPr kumimoji="0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mayores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de 18 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años.</a:t>
            </a:r>
            <a:r>
              <a:rPr kumimoji="0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</a:t>
            </a:r>
            <a:r>
              <a:rPr kumimoji="0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Margen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de error: +/- 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2.8 </a:t>
            </a:r>
            <a:r>
              <a:rPr kumimoji="0" lang="es-PE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pts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seo Sans 100" panose="02000000000000000000" pitchFamily="50" charset="0"/>
              <a:ea typeface="+mn-ea"/>
              <a:cs typeface="+mn-cs"/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-309094" y="5648413"/>
            <a:ext cx="2621988" cy="338554"/>
          </a:xfrm>
          <a:prstGeom prst="roundRect">
            <a:avLst/>
          </a:prstGeom>
          <a:solidFill>
            <a:srgbClr val="0081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53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0" y="5648520"/>
            <a:ext cx="23128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700" panose="02000000000000000000" pitchFamily="50" charset="0"/>
                <a:ea typeface="+mn-ea"/>
                <a:cs typeface="+mn-cs"/>
              </a:rPr>
              <a:t>#</a:t>
            </a:r>
            <a:r>
              <a:rPr kumimoji="0" lang="es-P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700" panose="02000000000000000000" pitchFamily="50" charset="0"/>
                <a:ea typeface="+mn-ea"/>
                <a:cs typeface="+mn-cs"/>
              </a:rPr>
              <a:t>EncuestasIEP</a:t>
            </a:r>
            <a:endParaRPr kumimoji="0" lang="es-P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ans 700" panose="02000000000000000000" pitchFamily="50" charset="0"/>
              <a:ea typeface="+mn-ea"/>
              <a:cs typeface="+mn-cs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5397792"/>
            <a:ext cx="1849438" cy="839796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0" y="1336263"/>
            <a:ext cx="684053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500" dirty="0">
                <a:solidFill>
                  <a:prstClr val="black"/>
                </a:solidFill>
                <a:latin typeface="Museo Sans 100" panose="02000000000000000000" pitchFamily="50" charset="0"/>
              </a:rPr>
              <a:t>¿Cree usted que cuando la empresa de Vizcarra dio servicio a CONIRSA, el presidente sabía que este consorcio estaba integrado por </a:t>
            </a:r>
            <a:r>
              <a:rPr lang="es-ES" sz="1500" dirty="0" err="1">
                <a:solidFill>
                  <a:prstClr val="black"/>
                </a:solidFill>
                <a:latin typeface="Museo Sans 100" panose="02000000000000000000" pitchFamily="50" charset="0"/>
              </a:rPr>
              <a:t>Odebrecht</a:t>
            </a:r>
            <a:r>
              <a:rPr lang="es-ES" sz="1500" dirty="0">
                <a:solidFill>
                  <a:prstClr val="black"/>
                </a:solidFill>
                <a:latin typeface="Museo Sans 100" panose="02000000000000000000" pitchFamily="50" charset="0"/>
              </a:rPr>
              <a:t> o no tenía conocimiento?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41119"/>
            <a:ext cx="2510583" cy="117108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5594" y="3035663"/>
            <a:ext cx="2909350" cy="13061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4030" y="4054078"/>
            <a:ext cx="2601131" cy="1307102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7"/>
          <a:srcRect l="-14051" t="-4229" r="-8873" b="58560"/>
          <a:stretch/>
        </p:blipFill>
        <p:spPr>
          <a:xfrm flipH="1">
            <a:off x="5302281" y="2076485"/>
            <a:ext cx="1227076" cy="1227076"/>
          </a:xfrm>
          <a:prstGeom prst="ellipse">
            <a:avLst/>
          </a:prstGeom>
        </p:spPr>
      </p:pic>
      <p:grpSp>
        <p:nvGrpSpPr>
          <p:cNvPr id="8" name="Grupo 7"/>
          <p:cNvGrpSpPr/>
          <p:nvPr/>
        </p:nvGrpSpPr>
        <p:grpSpPr>
          <a:xfrm>
            <a:off x="419584" y="4166684"/>
            <a:ext cx="1164631" cy="1164631"/>
            <a:chOff x="195377" y="3852435"/>
            <a:chExt cx="1545357" cy="1545357"/>
          </a:xfrm>
        </p:grpSpPr>
        <p:sp>
          <p:nvSpPr>
            <p:cNvPr id="7" name="Elipse 6"/>
            <p:cNvSpPr/>
            <p:nvPr/>
          </p:nvSpPr>
          <p:spPr bwMode="gray">
            <a:xfrm>
              <a:off x="195377" y="3852435"/>
              <a:ext cx="1545357" cy="1545357"/>
            </a:xfrm>
            <a:prstGeom prst="ellipse">
              <a:avLst/>
            </a:prstGeom>
            <a:solidFill>
              <a:srgbClr val="E31F2B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  <a:buFont typeface="Courier New" pitchFamily="49" charset="0"/>
                <a:buNone/>
              </a:pPr>
              <a:endParaRPr lang="es-P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146" name="Picture 2" descr="Resultado de imagen para logo odebrecht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21" t="39799" r="11889" b="40851"/>
            <a:stretch/>
          </p:blipFill>
          <p:spPr bwMode="auto">
            <a:xfrm>
              <a:off x="302806" y="4541402"/>
              <a:ext cx="1330497" cy="17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4376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0" y="6260926"/>
            <a:ext cx="6840538" cy="579612"/>
          </a:xfrm>
          <a:prstGeom prst="rect">
            <a:avLst/>
          </a:prstGeom>
          <a:solidFill>
            <a:srgbClr val="74B1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Rectángulo 5"/>
          <p:cNvSpPr/>
          <p:nvPr/>
        </p:nvSpPr>
        <p:spPr>
          <a:xfrm>
            <a:off x="0" y="0"/>
            <a:ext cx="6840538" cy="1184856"/>
          </a:xfrm>
          <a:prstGeom prst="rect">
            <a:avLst/>
          </a:prstGeom>
          <a:solidFill>
            <a:srgbClr val="0081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3" name="CuadroTexto 2"/>
          <p:cNvSpPr txBox="1"/>
          <p:nvPr/>
        </p:nvSpPr>
        <p:spPr>
          <a:xfrm>
            <a:off x="1421965" y="361595"/>
            <a:ext cx="3996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Museo Sans 900" panose="02000000000000000000" pitchFamily="50" charset="0"/>
              </a:rPr>
              <a:t>Aprobación </a:t>
            </a:r>
            <a:r>
              <a:rPr lang="es-ES" sz="2400" b="1" dirty="0" smtClean="0">
                <a:solidFill>
                  <a:schemeClr val="bg1"/>
                </a:solidFill>
                <a:latin typeface="Museo Sans 900" panose="02000000000000000000" pitchFamily="50" charset="0"/>
              </a:rPr>
              <a:t>del Congreso</a:t>
            </a:r>
            <a:endParaRPr lang="es-ES" sz="2400" b="1" dirty="0">
              <a:solidFill>
                <a:schemeClr val="bg1"/>
              </a:solidFill>
              <a:latin typeface="Museo Sans 900" panose="02000000000000000000" pitchFamily="50" charset="0"/>
            </a:endParaRPr>
          </a:p>
        </p:txBody>
      </p:sp>
      <p:sp>
        <p:nvSpPr>
          <p:cNvPr id="11" name="Encuesta de opinión urbano rural realizada por GfK, del 20 al 23 de mayo del 2017 a 1,220 personas mayores de 18 años residentes de los 17 departamentos del país. Margen de error: +/- 2.8%"/>
          <p:cNvSpPr/>
          <p:nvPr/>
        </p:nvSpPr>
        <p:spPr>
          <a:xfrm>
            <a:off x="195377" y="6333583"/>
            <a:ext cx="6449784" cy="39465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781" tIns="27781" rIns="27781" bIns="27781" anchor="ctr">
            <a:spAutoFit/>
          </a:bodyPr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pPr algn="ctr"/>
            <a:r>
              <a:rPr dirty="0">
                <a:solidFill>
                  <a:schemeClr val="tx1"/>
                </a:solidFill>
                <a:latin typeface="Museo Sans 100" panose="02000000000000000000" pitchFamily="50" charset="0"/>
              </a:rPr>
              <a:t>Encuesta de opinión urbano rural realizada </a:t>
            </a:r>
            <a:r>
              <a:rPr dirty="0" err="1">
                <a:solidFill>
                  <a:schemeClr val="tx1"/>
                </a:solidFill>
                <a:latin typeface="Museo Sans 100" panose="02000000000000000000" pitchFamily="50" charset="0"/>
              </a:rPr>
              <a:t>por</a:t>
            </a:r>
            <a:r>
              <a:rPr dirty="0">
                <a:solidFill>
                  <a:schemeClr val="tx1"/>
                </a:solidFill>
                <a:latin typeface="Museo Sans 100" panose="02000000000000000000" pitchFamily="50" charset="0"/>
              </a:rPr>
              <a:t> </a:t>
            </a:r>
            <a:r>
              <a:rPr lang="es-PE" dirty="0" smtClean="0">
                <a:solidFill>
                  <a:schemeClr val="tx1"/>
                </a:solidFill>
                <a:latin typeface="Museo Sans 100" panose="02000000000000000000" pitchFamily="50" charset="0"/>
              </a:rPr>
              <a:t>IEP</a:t>
            </a:r>
            <a:r>
              <a:rPr lang="es-ES" dirty="0" smtClean="0">
                <a:solidFill>
                  <a:schemeClr val="tx1"/>
                </a:solidFill>
                <a:latin typeface="Museo Sans 100" panose="02000000000000000000" pitchFamily="50" charset="0"/>
              </a:rPr>
              <a:t>, del 19 al 23 de enero del 2019</a:t>
            </a:r>
            <a:r>
              <a:rPr lang="es-PE" dirty="0" smtClean="0">
                <a:solidFill>
                  <a:schemeClr val="tx1"/>
                </a:solidFill>
                <a:latin typeface="Museo Sans 100" panose="02000000000000000000" pitchFamily="50" charset="0"/>
              </a:rPr>
              <a:t> a 1,260 </a:t>
            </a:r>
            <a:r>
              <a:rPr lang="es-PE" dirty="0">
                <a:solidFill>
                  <a:schemeClr val="tx1"/>
                </a:solidFill>
                <a:latin typeface="Museo Sans 100" panose="02000000000000000000" pitchFamily="50" charset="0"/>
              </a:rPr>
              <a:t>personas</a:t>
            </a:r>
            <a:r>
              <a:rPr dirty="0">
                <a:solidFill>
                  <a:schemeClr val="tx1"/>
                </a:solidFill>
                <a:latin typeface="Museo Sans 100" panose="02000000000000000000" pitchFamily="50" charset="0"/>
              </a:rPr>
              <a:t> </a:t>
            </a:r>
            <a:r>
              <a:rPr dirty="0" err="1">
                <a:solidFill>
                  <a:schemeClr val="tx1"/>
                </a:solidFill>
                <a:latin typeface="Museo Sans 100" panose="02000000000000000000" pitchFamily="50" charset="0"/>
              </a:rPr>
              <a:t>mayores</a:t>
            </a:r>
            <a:r>
              <a:rPr dirty="0">
                <a:solidFill>
                  <a:schemeClr val="tx1"/>
                </a:solidFill>
                <a:latin typeface="Museo Sans 100" panose="02000000000000000000" pitchFamily="50" charset="0"/>
              </a:rPr>
              <a:t> de 18 </a:t>
            </a:r>
            <a:r>
              <a:rPr lang="es-PE" dirty="0" smtClean="0">
                <a:solidFill>
                  <a:schemeClr val="tx1"/>
                </a:solidFill>
                <a:latin typeface="Museo Sans 100" panose="02000000000000000000" pitchFamily="50" charset="0"/>
              </a:rPr>
              <a:t>años.</a:t>
            </a:r>
            <a:r>
              <a:rPr dirty="0" smtClean="0">
                <a:solidFill>
                  <a:schemeClr val="tx1"/>
                </a:solidFill>
                <a:latin typeface="Museo Sans 100" panose="02000000000000000000" pitchFamily="50" charset="0"/>
              </a:rPr>
              <a:t> </a:t>
            </a:r>
            <a:r>
              <a:rPr dirty="0" err="1">
                <a:solidFill>
                  <a:schemeClr val="tx1"/>
                </a:solidFill>
                <a:latin typeface="Museo Sans 100" panose="02000000000000000000" pitchFamily="50" charset="0"/>
              </a:rPr>
              <a:t>Margen</a:t>
            </a:r>
            <a:r>
              <a:rPr dirty="0">
                <a:solidFill>
                  <a:schemeClr val="tx1"/>
                </a:solidFill>
                <a:latin typeface="Museo Sans 100" panose="02000000000000000000" pitchFamily="50" charset="0"/>
              </a:rPr>
              <a:t> de error: +/- </a:t>
            </a:r>
            <a:r>
              <a:rPr lang="es-PE" dirty="0" smtClean="0">
                <a:solidFill>
                  <a:schemeClr val="tx1"/>
                </a:solidFill>
                <a:latin typeface="Museo Sans 100" panose="02000000000000000000" pitchFamily="50" charset="0"/>
              </a:rPr>
              <a:t>2.8 </a:t>
            </a:r>
            <a:r>
              <a:rPr lang="es-PE" dirty="0" err="1" smtClean="0">
                <a:solidFill>
                  <a:schemeClr val="tx1"/>
                </a:solidFill>
                <a:latin typeface="Museo Sans 100" panose="02000000000000000000" pitchFamily="50" charset="0"/>
              </a:rPr>
              <a:t>pts</a:t>
            </a:r>
            <a:endParaRPr dirty="0">
              <a:solidFill>
                <a:schemeClr val="tx1"/>
              </a:solidFill>
              <a:latin typeface="Museo Sans 100" panose="02000000000000000000" pitchFamily="50" charset="0"/>
            </a:endParaRPr>
          </a:p>
        </p:txBody>
      </p:sp>
      <p:sp>
        <p:nvSpPr>
          <p:cNvPr id="20" name="APROBACIÓN DE FERNANDO ZAVALA, PRESIDENTE DEL CONSEJO DE MINISTROS"/>
          <p:cNvSpPr/>
          <p:nvPr/>
        </p:nvSpPr>
        <p:spPr>
          <a:xfrm>
            <a:off x="195377" y="1318687"/>
            <a:ext cx="6840537" cy="584775"/>
          </a:xfrm>
          <a:prstGeom prst="rect">
            <a:avLst/>
          </a:prstGeom>
          <a:noFill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Museo Sans 100" panose="02000000000000000000" pitchFamily="50" charset="0"/>
              </a:rPr>
              <a:t>¿Usted aprueba o desaprueba el desempeño del Congreso de la República?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5397792"/>
            <a:ext cx="1849438" cy="839796"/>
          </a:xfrm>
          <a:prstGeom prst="rect">
            <a:avLst/>
          </a:prstGeom>
        </p:spPr>
      </p:pic>
      <p:sp>
        <p:nvSpPr>
          <p:cNvPr id="14" name="Rectángulo redondeado 13"/>
          <p:cNvSpPr/>
          <p:nvPr/>
        </p:nvSpPr>
        <p:spPr>
          <a:xfrm>
            <a:off x="-309094" y="5648413"/>
            <a:ext cx="2621988" cy="338554"/>
          </a:xfrm>
          <a:prstGeom prst="roundRect">
            <a:avLst/>
          </a:prstGeom>
          <a:solidFill>
            <a:srgbClr val="0081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CuadroTexto 14"/>
          <p:cNvSpPr txBox="1"/>
          <p:nvPr/>
        </p:nvSpPr>
        <p:spPr>
          <a:xfrm>
            <a:off x="0" y="5648520"/>
            <a:ext cx="23128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 smtClean="0">
                <a:solidFill>
                  <a:schemeClr val="bg1"/>
                </a:solidFill>
                <a:latin typeface="Museo Sans 700" panose="02000000000000000000" pitchFamily="50" charset="0"/>
              </a:rPr>
              <a:t>#</a:t>
            </a:r>
            <a:r>
              <a:rPr lang="es-PE" sz="1600" dirty="0" err="1" smtClean="0">
                <a:solidFill>
                  <a:schemeClr val="bg1"/>
                </a:solidFill>
                <a:latin typeface="Museo Sans 700" panose="02000000000000000000" pitchFamily="50" charset="0"/>
              </a:rPr>
              <a:t>EncuestasIEP</a:t>
            </a:r>
            <a:endParaRPr lang="es-PE" sz="1600" dirty="0">
              <a:solidFill>
                <a:schemeClr val="bg1"/>
              </a:solidFill>
              <a:latin typeface="Museo Sans 700" panose="02000000000000000000" pitchFamily="50" charset="0"/>
            </a:endParaRPr>
          </a:p>
        </p:txBody>
      </p:sp>
      <p:graphicFrame>
        <p:nvGraphicFramePr>
          <p:cNvPr id="28" name="15 Gráfico"/>
          <p:cNvGraphicFramePr/>
          <p:nvPr>
            <p:extLst>
              <p:ext uri="{D42A27DB-BD31-4B8C-83A1-F6EECF244321}">
                <p14:modId xmlns:p14="http://schemas.microsoft.com/office/powerpoint/2010/main" val="2014215256"/>
              </p:ext>
            </p:extLst>
          </p:nvPr>
        </p:nvGraphicFramePr>
        <p:xfrm>
          <a:off x="-897602" y="2426048"/>
          <a:ext cx="5754230" cy="2343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597" y="2575450"/>
            <a:ext cx="1905263" cy="1905263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 bwMode="gray">
          <a:xfrm>
            <a:off x="3757385" y="4265269"/>
            <a:ext cx="463268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es-PE" sz="1400" b="1" dirty="0" smtClean="0">
                <a:latin typeface="Corbel" panose="020B0503020204020204" pitchFamily="34" charset="0"/>
                <a:cs typeface="Arial" pitchFamily="34" charset="0"/>
              </a:rPr>
              <a:t>+2 </a:t>
            </a:r>
            <a:r>
              <a:rPr lang="es-PE" sz="1400" b="1" dirty="0" err="1" smtClean="0">
                <a:latin typeface="Corbel" panose="020B0503020204020204" pitchFamily="34" charset="0"/>
                <a:cs typeface="Arial" pitchFamily="34" charset="0"/>
              </a:rPr>
              <a:t>pts</a:t>
            </a:r>
            <a:endParaRPr lang="es-PE" sz="1400" b="1" dirty="0" smtClean="0">
              <a:latin typeface="Corbel" panose="020B0503020204020204" pitchFamily="34" charset="0"/>
              <a:cs typeface="Arial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 bwMode="gray">
          <a:xfrm>
            <a:off x="2013933" y="2425941"/>
            <a:ext cx="56425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es-PE" sz="1800" b="1" dirty="0" smtClean="0">
                <a:solidFill>
                  <a:srgbClr val="0099B9"/>
                </a:solidFill>
                <a:latin typeface="Corbel" panose="020B0503020204020204" pitchFamily="34" charset="0"/>
                <a:cs typeface="Arial" pitchFamily="34" charset="0"/>
              </a:rPr>
              <a:t>-6 </a:t>
            </a:r>
            <a:r>
              <a:rPr lang="es-PE" sz="1800" b="1" dirty="0" err="1" smtClean="0">
                <a:solidFill>
                  <a:srgbClr val="0099B9"/>
                </a:solidFill>
                <a:latin typeface="Corbel" panose="020B0503020204020204" pitchFamily="34" charset="0"/>
                <a:cs typeface="Arial" pitchFamily="34" charset="0"/>
              </a:rPr>
              <a:t>pts</a:t>
            </a:r>
            <a:endParaRPr lang="es-PE" sz="1800" b="1" dirty="0" smtClean="0">
              <a:solidFill>
                <a:srgbClr val="0099B9"/>
              </a:solidFill>
              <a:latin typeface="Corbel" panose="020B0503020204020204" pitchFamily="34" charset="0"/>
              <a:cs typeface="Arial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 bwMode="gray">
          <a:xfrm>
            <a:off x="3122910" y="4565049"/>
            <a:ext cx="60433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es-PE" sz="1800" b="1" dirty="0" smtClean="0">
                <a:solidFill>
                  <a:schemeClr val="accent6"/>
                </a:solidFill>
                <a:latin typeface="Corbel" panose="020B0503020204020204" pitchFamily="34" charset="0"/>
                <a:cs typeface="Arial" pitchFamily="34" charset="0"/>
              </a:rPr>
              <a:t>+4 </a:t>
            </a:r>
            <a:r>
              <a:rPr lang="es-PE" sz="1800" b="1" dirty="0" err="1" smtClean="0">
                <a:solidFill>
                  <a:schemeClr val="accent6"/>
                </a:solidFill>
                <a:latin typeface="Corbel" panose="020B0503020204020204" pitchFamily="34" charset="0"/>
                <a:cs typeface="Arial" pitchFamily="34" charset="0"/>
              </a:rPr>
              <a:t>pts</a:t>
            </a:r>
            <a:endParaRPr lang="es-PE" sz="1800" b="1" dirty="0" smtClean="0">
              <a:solidFill>
                <a:schemeClr val="accent6"/>
              </a:solidFill>
              <a:latin typeface="Corbel" panose="020B0503020204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99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11 Gráfico"/>
          <p:cNvGraphicFramePr/>
          <p:nvPr>
            <p:extLst>
              <p:ext uri="{D42A27DB-BD31-4B8C-83A1-F6EECF244321}">
                <p14:modId xmlns:p14="http://schemas.microsoft.com/office/powerpoint/2010/main" val="3353306347"/>
              </p:ext>
            </p:extLst>
          </p:nvPr>
        </p:nvGraphicFramePr>
        <p:xfrm>
          <a:off x="-321222" y="1200092"/>
          <a:ext cx="649194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ángulo 11"/>
          <p:cNvSpPr/>
          <p:nvPr/>
        </p:nvSpPr>
        <p:spPr>
          <a:xfrm>
            <a:off x="0" y="6260926"/>
            <a:ext cx="6840538" cy="579612"/>
          </a:xfrm>
          <a:prstGeom prst="rect">
            <a:avLst/>
          </a:prstGeom>
          <a:solidFill>
            <a:srgbClr val="74B1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Rectángulo 5"/>
          <p:cNvSpPr/>
          <p:nvPr/>
        </p:nvSpPr>
        <p:spPr>
          <a:xfrm>
            <a:off x="0" y="0"/>
            <a:ext cx="6840538" cy="1184856"/>
          </a:xfrm>
          <a:prstGeom prst="rect">
            <a:avLst/>
          </a:prstGeom>
          <a:solidFill>
            <a:srgbClr val="0081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3" name="CuadroTexto 2"/>
          <p:cNvSpPr txBox="1"/>
          <p:nvPr/>
        </p:nvSpPr>
        <p:spPr>
          <a:xfrm>
            <a:off x="1041251" y="176929"/>
            <a:ext cx="47580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  <a:latin typeface="Museo Sans 900" panose="02000000000000000000" pitchFamily="50" charset="0"/>
              </a:rPr>
              <a:t>Aprobación del Presidente del </a:t>
            </a:r>
          </a:p>
          <a:p>
            <a:pPr algn="ctr"/>
            <a:r>
              <a:rPr lang="es-ES" sz="2400" b="1" dirty="0" smtClean="0">
                <a:solidFill>
                  <a:schemeClr val="bg1"/>
                </a:solidFill>
                <a:latin typeface="Museo Sans 900" panose="02000000000000000000" pitchFamily="50" charset="0"/>
              </a:rPr>
              <a:t>Congreso, Daniel Salaverry</a:t>
            </a:r>
            <a:endParaRPr lang="es-ES" sz="2400" b="1" dirty="0">
              <a:solidFill>
                <a:schemeClr val="bg1"/>
              </a:solidFill>
              <a:latin typeface="Museo Sans 900" panose="02000000000000000000" pitchFamily="50" charset="0"/>
            </a:endParaRPr>
          </a:p>
        </p:txBody>
      </p:sp>
      <p:sp>
        <p:nvSpPr>
          <p:cNvPr id="11" name="Encuesta de opinión urbano rural realizada por GfK, del 20 al 23 de mayo del 2017 a 1,220 personas mayores de 18 años residentes de los 17 departamentos del país. Margen de error: +/- 2.8%"/>
          <p:cNvSpPr/>
          <p:nvPr/>
        </p:nvSpPr>
        <p:spPr>
          <a:xfrm>
            <a:off x="195377" y="6333583"/>
            <a:ext cx="6449784" cy="39465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781" tIns="27781" rIns="27781" bIns="27781" anchor="ctr">
            <a:spAutoFit/>
          </a:bodyPr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pPr algn="ctr"/>
            <a:r>
              <a:rPr dirty="0">
                <a:solidFill>
                  <a:schemeClr val="tx1"/>
                </a:solidFill>
                <a:latin typeface="Museo Sans 100" panose="02000000000000000000" pitchFamily="50" charset="0"/>
              </a:rPr>
              <a:t>Encuesta de opinión urbano rural realizada </a:t>
            </a:r>
            <a:r>
              <a:rPr dirty="0" err="1">
                <a:solidFill>
                  <a:schemeClr val="tx1"/>
                </a:solidFill>
                <a:latin typeface="Museo Sans 100" panose="02000000000000000000" pitchFamily="50" charset="0"/>
              </a:rPr>
              <a:t>por</a:t>
            </a:r>
            <a:r>
              <a:rPr dirty="0">
                <a:solidFill>
                  <a:schemeClr val="tx1"/>
                </a:solidFill>
                <a:latin typeface="Museo Sans 100" panose="02000000000000000000" pitchFamily="50" charset="0"/>
              </a:rPr>
              <a:t> </a:t>
            </a:r>
            <a:r>
              <a:rPr lang="es-PE" dirty="0" smtClean="0">
                <a:solidFill>
                  <a:schemeClr val="tx1"/>
                </a:solidFill>
                <a:latin typeface="Museo Sans 100" panose="02000000000000000000" pitchFamily="50" charset="0"/>
              </a:rPr>
              <a:t>IEP</a:t>
            </a:r>
            <a:r>
              <a:rPr lang="es-ES" dirty="0" smtClean="0">
                <a:solidFill>
                  <a:schemeClr val="tx1"/>
                </a:solidFill>
                <a:latin typeface="Museo Sans 100" panose="02000000000000000000" pitchFamily="50" charset="0"/>
              </a:rPr>
              <a:t>, del 19 al 23 de enero del 2019</a:t>
            </a:r>
            <a:r>
              <a:rPr lang="es-PE" dirty="0" smtClean="0">
                <a:solidFill>
                  <a:schemeClr val="tx1"/>
                </a:solidFill>
                <a:latin typeface="Museo Sans 100" panose="02000000000000000000" pitchFamily="50" charset="0"/>
              </a:rPr>
              <a:t> a 1,260 </a:t>
            </a:r>
            <a:r>
              <a:rPr lang="es-PE" dirty="0">
                <a:solidFill>
                  <a:schemeClr val="tx1"/>
                </a:solidFill>
                <a:latin typeface="Museo Sans 100" panose="02000000000000000000" pitchFamily="50" charset="0"/>
              </a:rPr>
              <a:t>personas</a:t>
            </a:r>
            <a:r>
              <a:rPr dirty="0">
                <a:solidFill>
                  <a:schemeClr val="tx1"/>
                </a:solidFill>
                <a:latin typeface="Museo Sans 100" panose="02000000000000000000" pitchFamily="50" charset="0"/>
              </a:rPr>
              <a:t> </a:t>
            </a:r>
            <a:r>
              <a:rPr dirty="0" err="1">
                <a:solidFill>
                  <a:schemeClr val="tx1"/>
                </a:solidFill>
                <a:latin typeface="Museo Sans 100" panose="02000000000000000000" pitchFamily="50" charset="0"/>
              </a:rPr>
              <a:t>mayores</a:t>
            </a:r>
            <a:r>
              <a:rPr dirty="0">
                <a:solidFill>
                  <a:schemeClr val="tx1"/>
                </a:solidFill>
                <a:latin typeface="Museo Sans 100" panose="02000000000000000000" pitchFamily="50" charset="0"/>
              </a:rPr>
              <a:t> de 18 </a:t>
            </a:r>
            <a:r>
              <a:rPr lang="es-PE" dirty="0" smtClean="0">
                <a:solidFill>
                  <a:schemeClr val="tx1"/>
                </a:solidFill>
                <a:latin typeface="Museo Sans 100" panose="02000000000000000000" pitchFamily="50" charset="0"/>
              </a:rPr>
              <a:t>años.</a:t>
            </a:r>
            <a:r>
              <a:rPr dirty="0" smtClean="0">
                <a:solidFill>
                  <a:schemeClr val="tx1"/>
                </a:solidFill>
                <a:latin typeface="Museo Sans 100" panose="02000000000000000000" pitchFamily="50" charset="0"/>
              </a:rPr>
              <a:t> </a:t>
            </a:r>
            <a:r>
              <a:rPr dirty="0" err="1">
                <a:solidFill>
                  <a:schemeClr val="tx1"/>
                </a:solidFill>
                <a:latin typeface="Museo Sans 100" panose="02000000000000000000" pitchFamily="50" charset="0"/>
              </a:rPr>
              <a:t>Margen</a:t>
            </a:r>
            <a:r>
              <a:rPr dirty="0">
                <a:solidFill>
                  <a:schemeClr val="tx1"/>
                </a:solidFill>
                <a:latin typeface="Museo Sans 100" panose="02000000000000000000" pitchFamily="50" charset="0"/>
              </a:rPr>
              <a:t> de error: +/- </a:t>
            </a:r>
            <a:r>
              <a:rPr lang="es-PE" dirty="0" smtClean="0">
                <a:solidFill>
                  <a:schemeClr val="tx1"/>
                </a:solidFill>
                <a:latin typeface="Museo Sans 100" panose="02000000000000000000" pitchFamily="50" charset="0"/>
              </a:rPr>
              <a:t>2.8 </a:t>
            </a:r>
            <a:r>
              <a:rPr lang="es-PE" dirty="0" err="1" smtClean="0">
                <a:solidFill>
                  <a:schemeClr val="tx1"/>
                </a:solidFill>
                <a:latin typeface="Museo Sans 100" panose="02000000000000000000" pitchFamily="50" charset="0"/>
              </a:rPr>
              <a:t>pts</a:t>
            </a:r>
            <a:endParaRPr dirty="0">
              <a:solidFill>
                <a:schemeClr val="tx1"/>
              </a:solidFill>
              <a:latin typeface="Museo Sans 100" panose="02000000000000000000" pitchFamily="50" charset="0"/>
            </a:endParaRPr>
          </a:p>
        </p:txBody>
      </p:sp>
      <p:sp>
        <p:nvSpPr>
          <p:cNvPr id="20" name="APROBACIÓN DE FERNANDO ZAVALA, PRESIDENTE DEL CONSEJO DE MINISTROS"/>
          <p:cNvSpPr/>
          <p:nvPr/>
        </p:nvSpPr>
        <p:spPr>
          <a:xfrm>
            <a:off x="0" y="1320108"/>
            <a:ext cx="5799285" cy="584775"/>
          </a:xfrm>
          <a:prstGeom prst="rect">
            <a:avLst/>
          </a:prstGeom>
          <a:noFill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Museo Sans 100" panose="02000000000000000000" pitchFamily="50" charset="0"/>
              </a:rPr>
              <a:t>¿Usted aprueba o desaprueba la gestión de Daniel Salaverry como presidente del Congreso de la República? 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5397792"/>
            <a:ext cx="1849438" cy="839796"/>
          </a:xfrm>
          <a:prstGeom prst="rect">
            <a:avLst/>
          </a:prstGeom>
        </p:spPr>
      </p:pic>
      <p:sp>
        <p:nvSpPr>
          <p:cNvPr id="14" name="Rectángulo redondeado 13"/>
          <p:cNvSpPr/>
          <p:nvPr/>
        </p:nvSpPr>
        <p:spPr>
          <a:xfrm>
            <a:off x="-309094" y="5648413"/>
            <a:ext cx="2621988" cy="338554"/>
          </a:xfrm>
          <a:prstGeom prst="roundRect">
            <a:avLst/>
          </a:prstGeom>
          <a:solidFill>
            <a:srgbClr val="0081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CuadroTexto 14"/>
          <p:cNvSpPr txBox="1"/>
          <p:nvPr/>
        </p:nvSpPr>
        <p:spPr>
          <a:xfrm>
            <a:off x="0" y="5648520"/>
            <a:ext cx="23128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 smtClean="0">
                <a:solidFill>
                  <a:schemeClr val="bg1"/>
                </a:solidFill>
                <a:latin typeface="Museo Sans 700" panose="02000000000000000000" pitchFamily="50" charset="0"/>
              </a:rPr>
              <a:t>#</a:t>
            </a:r>
            <a:r>
              <a:rPr lang="es-PE" sz="1600" dirty="0" err="1" smtClean="0">
                <a:solidFill>
                  <a:schemeClr val="bg1"/>
                </a:solidFill>
                <a:latin typeface="Museo Sans 700" panose="02000000000000000000" pitchFamily="50" charset="0"/>
              </a:rPr>
              <a:t>EncuestasIEP</a:t>
            </a:r>
            <a:endParaRPr lang="es-PE" sz="1600" dirty="0">
              <a:solidFill>
                <a:schemeClr val="bg1"/>
              </a:solidFill>
              <a:latin typeface="Museo Sans 700" panose="02000000000000000000" pitchFamily="50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642209" y="2644217"/>
            <a:ext cx="1140269" cy="2717245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195377" y="6006756"/>
            <a:ext cx="221406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90000"/>
              </a:lnSpc>
              <a:defRPr/>
            </a:pPr>
            <a:r>
              <a:rPr lang="es-PE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Corbel" panose="020B0503020204020204" pitchFamily="34" charset="0"/>
                <a:cs typeface="Tahoma" pitchFamily="34" charset="0"/>
              </a:rPr>
              <a:t>* Datos GfK/ Elaboración La República</a:t>
            </a:r>
          </a:p>
        </p:txBody>
      </p:sp>
    </p:spTree>
    <p:extLst>
      <p:ext uri="{BB962C8B-B14F-4D97-AF65-F5344CB8AC3E}">
        <p14:creationId xmlns:p14="http://schemas.microsoft.com/office/powerpoint/2010/main" val="175170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0" y="6260926"/>
            <a:ext cx="6840538" cy="579612"/>
          </a:xfrm>
          <a:prstGeom prst="rect">
            <a:avLst/>
          </a:prstGeom>
          <a:solidFill>
            <a:srgbClr val="74B1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53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0"/>
            <a:ext cx="6840538" cy="1184856"/>
          </a:xfrm>
          <a:prstGeom prst="rect">
            <a:avLst/>
          </a:prstGeom>
          <a:solidFill>
            <a:srgbClr val="0081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53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76587" y="356733"/>
            <a:ext cx="6287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900" panose="02000000000000000000" pitchFamily="50" charset="0"/>
                <a:ea typeface="+mn-ea"/>
                <a:cs typeface="+mn-cs"/>
              </a:rPr>
              <a:t>Relación entre el Congreso y el Ejecutivo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ans 900" panose="02000000000000000000" pitchFamily="50" charset="0"/>
              <a:ea typeface="+mn-ea"/>
              <a:cs typeface="+mn-cs"/>
            </a:endParaRPr>
          </a:p>
        </p:txBody>
      </p:sp>
      <p:sp>
        <p:nvSpPr>
          <p:cNvPr id="11" name="Encuesta de opinión urbano rural realizada por GfK, del 20 al 23 de mayo del 2017 a 1,220 personas mayores de 18 años residentes de los 17 departamentos del país. Margen de error: +/- 2.8%"/>
          <p:cNvSpPr/>
          <p:nvPr/>
        </p:nvSpPr>
        <p:spPr>
          <a:xfrm>
            <a:off x="195377" y="6333583"/>
            <a:ext cx="6449784" cy="39465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781" tIns="27781" rIns="27781" bIns="27781" anchor="ctr">
            <a:spAutoFit/>
          </a:bodyPr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Encuesta de opinión urbano rural realizada </a:t>
            </a:r>
            <a:r>
              <a:rPr kumimoji="0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por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IEP</a:t>
            </a:r>
            <a:r>
              <a:rPr kumimoji="0" lang="es-E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, del 19 al 23 de enero del 2019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a 1,260 </a:t>
            </a: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personas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</a:t>
            </a:r>
            <a:r>
              <a:rPr kumimoji="0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mayores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de 18 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años.</a:t>
            </a:r>
            <a:r>
              <a:rPr kumimoji="0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</a:t>
            </a:r>
            <a:r>
              <a:rPr kumimoji="0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Margen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de error: +/- 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2.8 </a:t>
            </a:r>
            <a:r>
              <a:rPr kumimoji="0" lang="es-PE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pts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seo Sans 100" panose="02000000000000000000" pitchFamily="50" charset="0"/>
              <a:ea typeface="+mn-ea"/>
              <a:cs typeface="+mn-cs"/>
            </a:endParaRPr>
          </a:p>
        </p:txBody>
      </p:sp>
      <p:sp>
        <p:nvSpPr>
          <p:cNvPr id="20" name="APROBACIÓN DE FERNANDO ZAVALA, PRESIDENTE DEL CONSEJO DE MINISTROS"/>
          <p:cNvSpPr/>
          <p:nvPr/>
        </p:nvSpPr>
        <p:spPr>
          <a:xfrm>
            <a:off x="0" y="1320108"/>
            <a:ext cx="6840537" cy="338554"/>
          </a:xfrm>
          <a:prstGeom prst="rect">
            <a:avLst/>
          </a:prstGeom>
          <a:noFill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¿Ud. cree que la relación del Congreso con el Ejecutivo es…?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5397792"/>
            <a:ext cx="1849438" cy="839796"/>
          </a:xfrm>
          <a:prstGeom prst="rect">
            <a:avLst/>
          </a:prstGeom>
        </p:spPr>
      </p:pic>
      <p:sp>
        <p:nvSpPr>
          <p:cNvPr id="14" name="Rectángulo redondeado 13"/>
          <p:cNvSpPr/>
          <p:nvPr/>
        </p:nvSpPr>
        <p:spPr>
          <a:xfrm>
            <a:off x="-309094" y="5648413"/>
            <a:ext cx="2621988" cy="338554"/>
          </a:xfrm>
          <a:prstGeom prst="roundRect">
            <a:avLst/>
          </a:prstGeom>
          <a:solidFill>
            <a:srgbClr val="0081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53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0" y="5648520"/>
            <a:ext cx="23128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700" panose="02000000000000000000" pitchFamily="50" charset="0"/>
                <a:ea typeface="+mn-ea"/>
                <a:cs typeface="+mn-cs"/>
              </a:rPr>
              <a:t>#</a:t>
            </a:r>
            <a:r>
              <a:rPr kumimoji="0" lang="es-P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700" panose="02000000000000000000" pitchFamily="50" charset="0"/>
                <a:ea typeface="+mn-ea"/>
                <a:cs typeface="+mn-cs"/>
              </a:rPr>
              <a:t>EncuestasIEP</a:t>
            </a:r>
            <a:endParaRPr kumimoji="0" lang="es-P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ans 700" panose="02000000000000000000" pitchFamily="50" charset="0"/>
              <a:ea typeface="+mn-ea"/>
              <a:cs typeface="+mn-cs"/>
            </a:endParaRPr>
          </a:p>
        </p:txBody>
      </p:sp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3005221769"/>
              </p:ext>
            </p:extLst>
          </p:nvPr>
        </p:nvGraphicFramePr>
        <p:xfrm>
          <a:off x="255756" y="1731319"/>
          <a:ext cx="6123273" cy="3804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5904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0" y="6260926"/>
            <a:ext cx="6840538" cy="579612"/>
          </a:xfrm>
          <a:prstGeom prst="rect">
            <a:avLst/>
          </a:prstGeom>
          <a:solidFill>
            <a:srgbClr val="74B1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Rectángulo 5"/>
          <p:cNvSpPr/>
          <p:nvPr/>
        </p:nvSpPr>
        <p:spPr>
          <a:xfrm>
            <a:off x="0" y="0"/>
            <a:ext cx="6840538" cy="1184856"/>
          </a:xfrm>
          <a:prstGeom prst="rect">
            <a:avLst/>
          </a:prstGeom>
          <a:solidFill>
            <a:srgbClr val="0081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5397792"/>
            <a:ext cx="1849438" cy="83979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297732" y="176929"/>
            <a:ext cx="42450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Museo Sans 900" panose="02000000000000000000" pitchFamily="50" charset="0"/>
              </a:rPr>
              <a:t>Ranking de aprobación de </a:t>
            </a:r>
            <a:endParaRPr lang="es-ES" sz="2400" b="1" dirty="0" smtClean="0">
              <a:solidFill>
                <a:schemeClr val="bg1"/>
              </a:solidFill>
              <a:latin typeface="Museo Sans 900" panose="02000000000000000000" pitchFamily="50" charset="0"/>
            </a:endParaRPr>
          </a:p>
          <a:p>
            <a:pPr algn="ctr"/>
            <a:r>
              <a:rPr lang="es-ES" sz="2400" b="1" dirty="0" smtClean="0">
                <a:solidFill>
                  <a:schemeClr val="bg1"/>
                </a:solidFill>
                <a:latin typeface="Museo Sans 900" panose="02000000000000000000" pitchFamily="50" charset="0"/>
              </a:rPr>
              <a:t>autoridades </a:t>
            </a:r>
            <a:r>
              <a:rPr lang="es-ES" sz="2400" b="1" dirty="0">
                <a:solidFill>
                  <a:schemeClr val="bg1"/>
                </a:solidFill>
                <a:latin typeface="Museo Sans 900" panose="02000000000000000000" pitchFamily="50" charset="0"/>
              </a:rPr>
              <a:t>e instituciones</a:t>
            </a:r>
            <a:endParaRPr lang="es-PE" sz="2400" b="1" dirty="0">
              <a:solidFill>
                <a:schemeClr val="bg1"/>
              </a:solidFill>
              <a:latin typeface="Museo Sans 900" panose="02000000000000000000" pitchFamily="50" charset="0"/>
            </a:endParaRPr>
          </a:p>
        </p:txBody>
      </p:sp>
      <p:sp>
        <p:nvSpPr>
          <p:cNvPr id="11" name="Encuesta de opinión urbano rural realizada por GfK, del 20 al 23 de mayo del 2017 a 1,220 personas mayores de 18 años residentes de los 17 departamentos del país. Margen de error: +/- 2.8%"/>
          <p:cNvSpPr/>
          <p:nvPr/>
        </p:nvSpPr>
        <p:spPr>
          <a:xfrm>
            <a:off x="195377" y="6333583"/>
            <a:ext cx="6449784" cy="39465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781" tIns="27781" rIns="27781" bIns="27781" anchor="ctr">
            <a:spAutoFit/>
          </a:bodyPr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pPr algn="ctr"/>
            <a:r>
              <a:rPr dirty="0">
                <a:solidFill>
                  <a:schemeClr val="tx1"/>
                </a:solidFill>
                <a:latin typeface="Museo Sans 100" panose="02000000000000000000" pitchFamily="50" charset="0"/>
              </a:rPr>
              <a:t>Encuesta de opinión urbano rural realizada </a:t>
            </a:r>
            <a:r>
              <a:rPr dirty="0" err="1">
                <a:solidFill>
                  <a:schemeClr val="tx1"/>
                </a:solidFill>
                <a:latin typeface="Museo Sans 100" panose="02000000000000000000" pitchFamily="50" charset="0"/>
              </a:rPr>
              <a:t>por</a:t>
            </a:r>
            <a:r>
              <a:rPr dirty="0">
                <a:solidFill>
                  <a:schemeClr val="tx1"/>
                </a:solidFill>
                <a:latin typeface="Museo Sans 100" panose="02000000000000000000" pitchFamily="50" charset="0"/>
              </a:rPr>
              <a:t> </a:t>
            </a:r>
            <a:r>
              <a:rPr lang="es-PE" dirty="0" smtClean="0">
                <a:solidFill>
                  <a:schemeClr val="tx1"/>
                </a:solidFill>
                <a:latin typeface="Museo Sans 100" panose="02000000000000000000" pitchFamily="50" charset="0"/>
              </a:rPr>
              <a:t>IEP</a:t>
            </a:r>
            <a:r>
              <a:rPr lang="es-ES" dirty="0" smtClean="0">
                <a:solidFill>
                  <a:schemeClr val="tx1"/>
                </a:solidFill>
                <a:latin typeface="Museo Sans 100" panose="02000000000000000000" pitchFamily="50" charset="0"/>
              </a:rPr>
              <a:t>, del 19 al 23 de enero del 2019</a:t>
            </a:r>
            <a:r>
              <a:rPr lang="es-PE" dirty="0" smtClean="0">
                <a:solidFill>
                  <a:schemeClr val="tx1"/>
                </a:solidFill>
                <a:latin typeface="Museo Sans 100" panose="02000000000000000000" pitchFamily="50" charset="0"/>
              </a:rPr>
              <a:t> a 1,260 </a:t>
            </a:r>
            <a:r>
              <a:rPr lang="es-PE" dirty="0">
                <a:solidFill>
                  <a:schemeClr val="tx1"/>
                </a:solidFill>
                <a:latin typeface="Museo Sans 100" panose="02000000000000000000" pitchFamily="50" charset="0"/>
              </a:rPr>
              <a:t>personas</a:t>
            </a:r>
            <a:r>
              <a:rPr dirty="0">
                <a:solidFill>
                  <a:schemeClr val="tx1"/>
                </a:solidFill>
                <a:latin typeface="Museo Sans 100" panose="02000000000000000000" pitchFamily="50" charset="0"/>
              </a:rPr>
              <a:t> </a:t>
            </a:r>
            <a:r>
              <a:rPr dirty="0" err="1">
                <a:solidFill>
                  <a:schemeClr val="tx1"/>
                </a:solidFill>
                <a:latin typeface="Museo Sans 100" panose="02000000000000000000" pitchFamily="50" charset="0"/>
              </a:rPr>
              <a:t>mayores</a:t>
            </a:r>
            <a:r>
              <a:rPr dirty="0">
                <a:solidFill>
                  <a:schemeClr val="tx1"/>
                </a:solidFill>
                <a:latin typeface="Museo Sans 100" panose="02000000000000000000" pitchFamily="50" charset="0"/>
              </a:rPr>
              <a:t> de 18 </a:t>
            </a:r>
            <a:r>
              <a:rPr lang="es-PE" dirty="0" smtClean="0">
                <a:solidFill>
                  <a:schemeClr val="tx1"/>
                </a:solidFill>
                <a:latin typeface="Museo Sans 100" panose="02000000000000000000" pitchFamily="50" charset="0"/>
              </a:rPr>
              <a:t>años.</a:t>
            </a:r>
            <a:r>
              <a:rPr dirty="0" smtClean="0">
                <a:solidFill>
                  <a:schemeClr val="tx1"/>
                </a:solidFill>
                <a:latin typeface="Museo Sans 100" panose="02000000000000000000" pitchFamily="50" charset="0"/>
              </a:rPr>
              <a:t> </a:t>
            </a:r>
            <a:r>
              <a:rPr dirty="0" err="1">
                <a:solidFill>
                  <a:schemeClr val="tx1"/>
                </a:solidFill>
                <a:latin typeface="Museo Sans 100" panose="02000000000000000000" pitchFamily="50" charset="0"/>
              </a:rPr>
              <a:t>Margen</a:t>
            </a:r>
            <a:r>
              <a:rPr dirty="0">
                <a:solidFill>
                  <a:schemeClr val="tx1"/>
                </a:solidFill>
                <a:latin typeface="Museo Sans 100" panose="02000000000000000000" pitchFamily="50" charset="0"/>
              </a:rPr>
              <a:t> de error: +/- </a:t>
            </a:r>
            <a:r>
              <a:rPr lang="es-PE" dirty="0" smtClean="0">
                <a:solidFill>
                  <a:schemeClr val="tx1"/>
                </a:solidFill>
                <a:latin typeface="Museo Sans 100" panose="02000000000000000000" pitchFamily="50" charset="0"/>
              </a:rPr>
              <a:t>2.8 </a:t>
            </a:r>
            <a:r>
              <a:rPr lang="es-PE" dirty="0" err="1" smtClean="0">
                <a:solidFill>
                  <a:schemeClr val="tx1"/>
                </a:solidFill>
                <a:latin typeface="Museo Sans 100" panose="02000000000000000000" pitchFamily="50" charset="0"/>
              </a:rPr>
              <a:t>pts</a:t>
            </a:r>
            <a:endParaRPr dirty="0">
              <a:solidFill>
                <a:schemeClr val="tx1"/>
              </a:solidFill>
              <a:latin typeface="Museo Sans 100" panose="02000000000000000000" pitchFamily="50" charset="0"/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-309094" y="5648413"/>
            <a:ext cx="2621988" cy="338554"/>
          </a:xfrm>
          <a:prstGeom prst="roundRect">
            <a:avLst/>
          </a:prstGeom>
          <a:solidFill>
            <a:srgbClr val="0081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CuadroTexto 15"/>
          <p:cNvSpPr txBox="1"/>
          <p:nvPr/>
        </p:nvSpPr>
        <p:spPr>
          <a:xfrm>
            <a:off x="0" y="5648520"/>
            <a:ext cx="23128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 smtClean="0">
                <a:solidFill>
                  <a:schemeClr val="bg1"/>
                </a:solidFill>
                <a:latin typeface="Museo Sans 700" panose="02000000000000000000" pitchFamily="50" charset="0"/>
              </a:rPr>
              <a:t>#</a:t>
            </a:r>
            <a:r>
              <a:rPr lang="es-PE" sz="1600" dirty="0" err="1" smtClean="0">
                <a:solidFill>
                  <a:schemeClr val="bg1"/>
                </a:solidFill>
                <a:latin typeface="Museo Sans 700" panose="02000000000000000000" pitchFamily="50" charset="0"/>
              </a:rPr>
              <a:t>EncuestasIEP</a:t>
            </a:r>
            <a:endParaRPr lang="es-PE" sz="1600" dirty="0">
              <a:solidFill>
                <a:schemeClr val="bg1"/>
              </a:solidFill>
              <a:latin typeface="Museo Sans 700" panose="02000000000000000000" pitchFamily="50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49" y="1332172"/>
            <a:ext cx="6849487" cy="391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40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31 Gráfico"/>
          <p:cNvGraphicFramePr/>
          <p:nvPr>
            <p:extLst>
              <p:ext uri="{D42A27DB-BD31-4B8C-83A1-F6EECF244321}">
                <p14:modId xmlns:p14="http://schemas.microsoft.com/office/powerpoint/2010/main" val="1539845436"/>
              </p:ext>
            </p:extLst>
          </p:nvPr>
        </p:nvGraphicFramePr>
        <p:xfrm>
          <a:off x="195377" y="1203613"/>
          <a:ext cx="6832337" cy="4998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ángulo 11"/>
          <p:cNvSpPr/>
          <p:nvPr/>
        </p:nvSpPr>
        <p:spPr>
          <a:xfrm>
            <a:off x="0" y="6260926"/>
            <a:ext cx="6840538" cy="579612"/>
          </a:xfrm>
          <a:prstGeom prst="rect">
            <a:avLst/>
          </a:prstGeom>
          <a:solidFill>
            <a:srgbClr val="74B1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53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0"/>
            <a:ext cx="6840538" cy="1184856"/>
          </a:xfrm>
          <a:prstGeom prst="rect">
            <a:avLst/>
          </a:prstGeom>
          <a:solidFill>
            <a:srgbClr val="0081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53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962704" y="175513"/>
            <a:ext cx="49151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s-ES" sz="2400" b="1" dirty="0">
                <a:solidFill>
                  <a:prstClr val="white"/>
                </a:solidFill>
                <a:latin typeface="Museo Sans 900" panose="02000000000000000000" pitchFamily="50" charset="0"/>
              </a:rPr>
              <a:t>Formación de nuevas bancadas </a:t>
            </a:r>
            <a:endParaRPr lang="es-ES" sz="2400" b="1" dirty="0" smtClean="0">
              <a:solidFill>
                <a:prstClr val="white"/>
              </a:solidFill>
              <a:latin typeface="Museo Sans 900" panose="02000000000000000000" pitchFamily="50" charset="0"/>
            </a:endParaRPr>
          </a:p>
          <a:p>
            <a:pPr lvl="0" algn="ctr">
              <a:defRPr/>
            </a:pPr>
            <a:r>
              <a:rPr lang="es-ES" sz="2400" b="1" dirty="0" smtClean="0">
                <a:solidFill>
                  <a:prstClr val="white"/>
                </a:solidFill>
                <a:latin typeface="Museo Sans 900" panose="02000000000000000000" pitchFamily="50" charset="0"/>
              </a:rPr>
              <a:t>en </a:t>
            </a:r>
            <a:r>
              <a:rPr lang="es-ES" sz="2400" b="1" dirty="0">
                <a:solidFill>
                  <a:prstClr val="white"/>
                </a:solidFill>
                <a:latin typeface="Museo Sans 900" panose="02000000000000000000" pitchFamily="50" charset="0"/>
              </a:rPr>
              <a:t>el Congreso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ans 900" panose="02000000000000000000" pitchFamily="50" charset="0"/>
              <a:ea typeface="+mn-ea"/>
              <a:cs typeface="+mn-cs"/>
            </a:endParaRPr>
          </a:p>
        </p:txBody>
      </p:sp>
      <p:sp>
        <p:nvSpPr>
          <p:cNvPr id="11" name="Encuesta de opinión urbano rural realizada por GfK, del 20 al 23 de mayo del 2017 a 1,220 personas mayores de 18 años residentes de los 17 departamentos del país. Margen de error: +/- 2.8%"/>
          <p:cNvSpPr/>
          <p:nvPr/>
        </p:nvSpPr>
        <p:spPr>
          <a:xfrm>
            <a:off x="195377" y="6333583"/>
            <a:ext cx="6449784" cy="39465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781" tIns="27781" rIns="27781" bIns="27781" anchor="ctr">
            <a:spAutoFit/>
          </a:bodyPr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Encuesta de opinión urbano rural realizada </a:t>
            </a:r>
            <a:r>
              <a:rPr kumimoji="0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por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IEP</a:t>
            </a:r>
            <a:r>
              <a:rPr kumimoji="0" lang="es-E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, del 19 al 23 de enero del 2019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a 1,260 </a:t>
            </a: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personas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</a:t>
            </a:r>
            <a:r>
              <a:rPr kumimoji="0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mayores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de 18 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años.</a:t>
            </a:r>
            <a:r>
              <a:rPr kumimoji="0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</a:t>
            </a:r>
            <a:r>
              <a:rPr kumimoji="0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Margen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de error: +/- 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2.8 </a:t>
            </a:r>
            <a:r>
              <a:rPr kumimoji="0" lang="es-PE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pts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seo Sans 100" panose="02000000000000000000" pitchFamily="50" charset="0"/>
              <a:ea typeface="+mn-ea"/>
              <a:cs typeface="+mn-cs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5397792"/>
            <a:ext cx="1849438" cy="839796"/>
          </a:xfrm>
          <a:prstGeom prst="rect">
            <a:avLst/>
          </a:prstGeom>
        </p:spPr>
      </p:pic>
      <p:sp>
        <p:nvSpPr>
          <p:cNvPr id="14" name="Rectángulo redondeado 13"/>
          <p:cNvSpPr/>
          <p:nvPr/>
        </p:nvSpPr>
        <p:spPr>
          <a:xfrm>
            <a:off x="-309094" y="5648413"/>
            <a:ext cx="2621988" cy="338554"/>
          </a:xfrm>
          <a:prstGeom prst="roundRect">
            <a:avLst/>
          </a:prstGeom>
          <a:solidFill>
            <a:srgbClr val="0081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53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0" y="5648520"/>
            <a:ext cx="23128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700" panose="02000000000000000000" pitchFamily="50" charset="0"/>
                <a:ea typeface="+mn-ea"/>
                <a:cs typeface="+mn-cs"/>
              </a:rPr>
              <a:t>#</a:t>
            </a:r>
            <a:r>
              <a:rPr kumimoji="0" lang="es-P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700" panose="02000000000000000000" pitchFamily="50" charset="0"/>
                <a:ea typeface="+mn-ea"/>
                <a:cs typeface="+mn-cs"/>
              </a:rPr>
              <a:t>EncuestasIEP</a:t>
            </a:r>
            <a:endParaRPr kumimoji="0" lang="es-P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ans 700" panose="02000000000000000000" pitchFamily="50" charset="0"/>
              <a:ea typeface="+mn-ea"/>
              <a:cs typeface="+mn-cs"/>
            </a:endParaRPr>
          </a:p>
        </p:txBody>
      </p:sp>
      <p:sp>
        <p:nvSpPr>
          <p:cNvPr id="16" name="APROBACIÓN DE FERNANDO ZAVALA, PRESIDENTE DEL CONSEJO DE MINISTROS"/>
          <p:cNvSpPr/>
          <p:nvPr/>
        </p:nvSpPr>
        <p:spPr>
          <a:xfrm>
            <a:off x="0" y="1257513"/>
            <a:ext cx="6840537" cy="307777"/>
          </a:xfrm>
          <a:prstGeom prst="rect">
            <a:avLst/>
          </a:prstGeom>
          <a:noFill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1400" dirty="0">
                <a:solidFill>
                  <a:prstClr val="black"/>
                </a:solidFill>
                <a:latin typeface="Museo Sans 100" panose="02000000000000000000" pitchFamily="50" charset="0"/>
              </a:rPr>
              <a:t>¿Conoce o ha escuchado de la formación de nuevas bancadas en el Congreso? 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seo Sans 700" panose="02000000000000000000" pitchFamily="50" charset="0"/>
            </a:endParaRPr>
          </a:p>
        </p:txBody>
      </p:sp>
      <p:graphicFrame>
        <p:nvGraphicFramePr>
          <p:cNvPr id="23" name="15 Gráfico"/>
          <p:cNvGraphicFramePr/>
          <p:nvPr>
            <p:extLst>
              <p:ext uri="{D42A27DB-BD31-4B8C-83A1-F6EECF244321}">
                <p14:modId xmlns:p14="http://schemas.microsoft.com/office/powerpoint/2010/main" val="1673269831"/>
              </p:ext>
            </p:extLst>
          </p:nvPr>
        </p:nvGraphicFramePr>
        <p:xfrm>
          <a:off x="1943514" y="-411336"/>
          <a:ext cx="5595383" cy="4102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5" name="Conector recto de flecha 4"/>
          <p:cNvCxnSpPr/>
          <p:nvPr/>
        </p:nvCxnSpPr>
        <p:spPr>
          <a:xfrm>
            <a:off x="3541486" y="2627086"/>
            <a:ext cx="0" cy="539423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ángulo 24"/>
          <p:cNvSpPr/>
          <p:nvPr/>
        </p:nvSpPr>
        <p:spPr>
          <a:xfrm>
            <a:off x="0" y="3142095"/>
            <a:ext cx="5084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>
                <a:solidFill>
                  <a:prstClr val="black"/>
                </a:solidFill>
                <a:latin typeface="Museo Sans 700" panose="02000000000000000000" pitchFamily="50" charset="0"/>
              </a:rPr>
              <a:t>Solo entre quienes conocen</a:t>
            </a:r>
            <a:r>
              <a:rPr lang="es-PE" sz="1400" dirty="0">
                <a:solidFill>
                  <a:prstClr val="black"/>
                </a:solidFill>
                <a:latin typeface="Museo Sans 100" panose="02000000000000000000" pitchFamily="50" charset="0"/>
              </a:rPr>
              <a:t>:</a:t>
            </a:r>
          </a:p>
          <a:p>
            <a:r>
              <a:rPr lang="es-PE" sz="1400" dirty="0">
                <a:solidFill>
                  <a:prstClr val="black"/>
                </a:solidFill>
                <a:latin typeface="Museo Sans 100" panose="02000000000000000000" pitchFamily="50" charset="0"/>
              </a:rPr>
              <a:t>¿Está usted de acuerdo o desacuerdo con la formación de las nuevas bancadas…</a:t>
            </a:r>
            <a:r>
              <a:rPr lang="es-419" sz="1400" dirty="0">
                <a:solidFill>
                  <a:prstClr val="black"/>
                </a:solidFill>
                <a:latin typeface="Museo Sans 100" panose="02000000000000000000" pitchFamily="50" charset="0"/>
              </a:rPr>
              <a:t>? </a:t>
            </a:r>
            <a:endParaRPr lang="es-PE" sz="1400" dirty="0">
              <a:solidFill>
                <a:prstClr val="black"/>
              </a:solidFill>
              <a:latin typeface="Museo Sans 1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86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0" y="6260926"/>
            <a:ext cx="6840538" cy="579612"/>
          </a:xfrm>
          <a:prstGeom prst="rect">
            <a:avLst/>
          </a:prstGeom>
          <a:solidFill>
            <a:srgbClr val="74B1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53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0"/>
            <a:ext cx="6840538" cy="1184856"/>
          </a:xfrm>
          <a:prstGeom prst="rect">
            <a:avLst/>
          </a:prstGeom>
          <a:solidFill>
            <a:srgbClr val="0081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53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33951" y="175513"/>
            <a:ext cx="65726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s-ES" sz="2400" b="1" dirty="0">
                <a:solidFill>
                  <a:prstClr val="white"/>
                </a:solidFill>
                <a:latin typeface="Museo Sans 900" panose="02000000000000000000" pitchFamily="50" charset="0"/>
              </a:rPr>
              <a:t>¿Se justifica la salida de un grupo </a:t>
            </a:r>
            <a:endParaRPr lang="es-ES" sz="2400" b="1" dirty="0" smtClean="0">
              <a:solidFill>
                <a:prstClr val="white"/>
              </a:solidFill>
              <a:latin typeface="Museo Sans 900" panose="02000000000000000000" pitchFamily="50" charset="0"/>
            </a:endParaRPr>
          </a:p>
          <a:p>
            <a:pPr lvl="0" algn="ctr">
              <a:defRPr/>
            </a:pPr>
            <a:r>
              <a:rPr lang="es-ES" sz="2400" b="1" dirty="0" smtClean="0">
                <a:solidFill>
                  <a:prstClr val="white"/>
                </a:solidFill>
                <a:latin typeface="Museo Sans 900" panose="02000000000000000000" pitchFamily="50" charset="0"/>
              </a:rPr>
              <a:t>parlamentario por </a:t>
            </a:r>
            <a:r>
              <a:rPr lang="es-ES" sz="2400" b="1" dirty="0">
                <a:solidFill>
                  <a:prstClr val="white"/>
                </a:solidFill>
                <a:latin typeface="Museo Sans 900" panose="02000000000000000000" pitchFamily="50" charset="0"/>
              </a:rPr>
              <a:t>motivos de conciencia? 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ans 900" panose="02000000000000000000" pitchFamily="50" charset="0"/>
              <a:ea typeface="+mn-ea"/>
              <a:cs typeface="+mn-cs"/>
            </a:endParaRPr>
          </a:p>
        </p:txBody>
      </p:sp>
      <p:sp>
        <p:nvSpPr>
          <p:cNvPr id="11" name="Encuesta de opinión urbano rural realizada por GfK, del 20 al 23 de mayo del 2017 a 1,220 personas mayores de 18 años residentes de los 17 departamentos del país. Margen de error: +/- 2.8%"/>
          <p:cNvSpPr/>
          <p:nvPr/>
        </p:nvSpPr>
        <p:spPr>
          <a:xfrm>
            <a:off x="195377" y="6333583"/>
            <a:ext cx="6449784" cy="39465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781" tIns="27781" rIns="27781" bIns="27781" anchor="ctr">
            <a:spAutoFit/>
          </a:bodyPr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Encuesta de opinión urbano rural realizada </a:t>
            </a:r>
            <a:r>
              <a:rPr kumimoji="0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por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IEP</a:t>
            </a:r>
            <a:r>
              <a:rPr kumimoji="0" lang="es-E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, del 19 al 23 de enero del 2019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a 1,260 </a:t>
            </a: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personas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</a:t>
            </a:r>
            <a:r>
              <a:rPr kumimoji="0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mayores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de 18 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años.</a:t>
            </a:r>
            <a:r>
              <a:rPr kumimoji="0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</a:t>
            </a:r>
            <a:r>
              <a:rPr kumimoji="0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Margen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de error: +/- 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2.8 </a:t>
            </a:r>
            <a:r>
              <a:rPr kumimoji="0" lang="es-PE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pts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seo Sans 100" panose="02000000000000000000" pitchFamily="50" charset="0"/>
              <a:ea typeface="+mn-ea"/>
              <a:cs typeface="+mn-cs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5397792"/>
            <a:ext cx="1849438" cy="839796"/>
          </a:xfrm>
          <a:prstGeom prst="rect">
            <a:avLst/>
          </a:prstGeom>
        </p:spPr>
      </p:pic>
      <p:sp>
        <p:nvSpPr>
          <p:cNvPr id="14" name="Rectángulo redondeado 13"/>
          <p:cNvSpPr/>
          <p:nvPr/>
        </p:nvSpPr>
        <p:spPr>
          <a:xfrm>
            <a:off x="-309094" y="5648413"/>
            <a:ext cx="2621988" cy="338554"/>
          </a:xfrm>
          <a:prstGeom prst="roundRect">
            <a:avLst/>
          </a:prstGeom>
          <a:solidFill>
            <a:srgbClr val="0081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53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0" y="5648520"/>
            <a:ext cx="23128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700" panose="02000000000000000000" pitchFamily="50" charset="0"/>
                <a:ea typeface="+mn-ea"/>
                <a:cs typeface="+mn-cs"/>
              </a:rPr>
              <a:t>#</a:t>
            </a:r>
            <a:r>
              <a:rPr kumimoji="0" lang="es-P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700" panose="02000000000000000000" pitchFamily="50" charset="0"/>
                <a:ea typeface="+mn-ea"/>
                <a:cs typeface="+mn-cs"/>
              </a:rPr>
              <a:t>EncuestasIEP</a:t>
            </a:r>
            <a:endParaRPr kumimoji="0" lang="es-P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ans 700" panose="02000000000000000000" pitchFamily="50" charset="0"/>
              <a:ea typeface="+mn-ea"/>
              <a:cs typeface="+mn-cs"/>
            </a:endParaRPr>
          </a:p>
        </p:txBody>
      </p:sp>
      <p:sp>
        <p:nvSpPr>
          <p:cNvPr id="17" name="APROBACIÓN DE FERNANDO ZAVALA, PRESIDENTE DEL CONSEJO DE MINISTROS"/>
          <p:cNvSpPr/>
          <p:nvPr/>
        </p:nvSpPr>
        <p:spPr>
          <a:xfrm>
            <a:off x="0" y="1320108"/>
            <a:ext cx="6840537" cy="738664"/>
          </a:xfrm>
          <a:prstGeom prst="rect">
            <a:avLst/>
          </a:prstGeom>
          <a:noFill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1400" dirty="0">
                <a:solidFill>
                  <a:prstClr val="black"/>
                </a:solidFill>
                <a:latin typeface="Museo Sans 100" panose="02000000000000000000" pitchFamily="50" charset="0"/>
              </a:rPr>
              <a:t>¿Ud. cree que los congresistas que deseen salirse del grupo por el que fueron elegidos, motivados por razones de conciencia, tienen derecho o no a formar un nuevo grupo?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seo Sans 100" panose="02000000000000000000" pitchFamily="50" charset="0"/>
            </a:endParaRPr>
          </a:p>
        </p:txBody>
      </p:sp>
      <p:graphicFrame>
        <p:nvGraphicFramePr>
          <p:cNvPr id="19" name="31 Gráfico"/>
          <p:cNvGraphicFramePr/>
          <p:nvPr>
            <p:extLst>
              <p:ext uri="{D42A27DB-BD31-4B8C-83A1-F6EECF244321}">
                <p14:modId xmlns:p14="http://schemas.microsoft.com/office/powerpoint/2010/main" val="2269618477"/>
              </p:ext>
            </p:extLst>
          </p:nvPr>
        </p:nvGraphicFramePr>
        <p:xfrm>
          <a:off x="0" y="2083614"/>
          <a:ext cx="6840538" cy="3469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0" name="Imagen 19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2099947"/>
            <a:ext cx="1168169" cy="116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39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0" y="6260926"/>
            <a:ext cx="6840538" cy="579612"/>
          </a:xfrm>
          <a:prstGeom prst="rect">
            <a:avLst/>
          </a:prstGeom>
          <a:solidFill>
            <a:srgbClr val="74B1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53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0"/>
            <a:ext cx="6840538" cy="1184856"/>
          </a:xfrm>
          <a:prstGeom prst="rect">
            <a:avLst/>
          </a:prstGeom>
          <a:solidFill>
            <a:srgbClr val="0081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53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40312" y="175513"/>
            <a:ext cx="57599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s-ES" sz="2400" b="1" dirty="0">
                <a:solidFill>
                  <a:prstClr val="white"/>
                </a:solidFill>
                <a:latin typeface="Museo Sans 900" panose="02000000000000000000" pitchFamily="50" charset="0"/>
              </a:rPr>
              <a:t>Desempeño de las actuales bancadas </a:t>
            </a:r>
            <a:endParaRPr lang="es-ES" sz="2400" b="1" dirty="0" smtClean="0">
              <a:solidFill>
                <a:prstClr val="white"/>
              </a:solidFill>
              <a:latin typeface="Museo Sans 900" panose="02000000000000000000" pitchFamily="50" charset="0"/>
            </a:endParaRPr>
          </a:p>
          <a:p>
            <a:pPr lvl="0" algn="ctr">
              <a:defRPr/>
            </a:pPr>
            <a:r>
              <a:rPr lang="es-ES" sz="2400" b="1" dirty="0" smtClean="0">
                <a:solidFill>
                  <a:prstClr val="white"/>
                </a:solidFill>
                <a:latin typeface="Museo Sans 900" panose="02000000000000000000" pitchFamily="50" charset="0"/>
              </a:rPr>
              <a:t>en </a:t>
            </a:r>
            <a:r>
              <a:rPr lang="es-ES" sz="2400" b="1" dirty="0">
                <a:solidFill>
                  <a:prstClr val="white"/>
                </a:solidFill>
                <a:latin typeface="Museo Sans 900" panose="02000000000000000000" pitchFamily="50" charset="0"/>
              </a:rPr>
              <a:t>el Congreso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ans 900" panose="02000000000000000000" pitchFamily="50" charset="0"/>
              <a:ea typeface="+mn-ea"/>
              <a:cs typeface="+mn-cs"/>
            </a:endParaRPr>
          </a:p>
        </p:txBody>
      </p:sp>
      <p:sp>
        <p:nvSpPr>
          <p:cNvPr id="11" name="Encuesta de opinión urbano rural realizada por GfK, del 20 al 23 de mayo del 2017 a 1,220 personas mayores de 18 años residentes de los 17 departamentos del país. Margen de error: +/- 2.8%"/>
          <p:cNvSpPr/>
          <p:nvPr/>
        </p:nvSpPr>
        <p:spPr>
          <a:xfrm>
            <a:off x="195377" y="6333583"/>
            <a:ext cx="6449784" cy="39465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781" tIns="27781" rIns="27781" bIns="27781" anchor="ctr">
            <a:spAutoFit/>
          </a:bodyPr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Encuesta de opinión urbano rural realizada </a:t>
            </a:r>
            <a:r>
              <a:rPr kumimoji="0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por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IEP</a:t>
            </a:r>
            <a:r>
              <a:rPr kumimoji="0" lang="es-E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, del 19 al 23 de enero del 2019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a 1,260 </a:t>
            </a: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personas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</a:t>
            </a:r>
            <a:r>
              <a:rPr kumimoji="0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mayores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de 18 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años.</a:t>
            </a:r>
            <a:r>
              <a:rPr kumimoji="0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</a:t>
            </a:r>
            <a:r>
              <a:rPr kumimoji="0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Margen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de error: +/- 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2.8 </a:t>
            </a:r>
            <a:r>
              <a:rPr kumimoji="0" lang="es-PE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pts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seo Sans 100" panose="02000000000000000000" pitchFamily="50" charset="0"/>
              <a:ea typeface="+mn-ea"/>
              <a:cs typeface="+mn-cs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5397792"/>
            <a:ext cx="1849438" cy="839796"/>
          </a:xfrm>
          <a:prstGeom prst="rect">
            <a:avLst/>
          </a:prstGeom>
        </p:spPr>
      </p:pic>
      <p:sp>
        <p:nvSpPr>
          <p:cNvPr id="14" name="Rectángulo redondeado 13"/>
          <p:cNvSpPr/>
          <p:nvPr/>
        </p:nvSpPr>
        <p:spPr>
          <a:xfrm>
            <a:off x="-309094" y="5648413"/>
            <a:ext cx="2621988" cy="338554"/>
          </a:xfrm>
          <a:prstGeom prst="roundRect">
            <a:avLst/>
          </a:prstGeom>
          <a:solidFill>
            <a:srgbClr val="0081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53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0" y="5648520"/>
            <a:ext cx="23128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700" panose="02000000000000000000" pitchFamily="50" charset="0"/>
                <a:ea typeface="+mn-ea"/>
                <a:cs typeface="+mn-cs"/>
              </a:rPr>
              <a:t>#</a:t>
            </a:r>
            <a:r>
              <a:rPr kumimoji="0" lang="es-P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700" panose="02000000000000000000" pitchFamily="50" charset="0"/>
                <a:ea typeface="+mn-ea"/>
                <a:cs typeface="+mn-cs"/>
              </a:rPr>
              <a:t>EncuestasIEP</a:t>
            </a:r>
            <a:endParaRPr kumimoji="0" lang="es-P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ans 700" panose="02000000000000000000" pitchFamily="50" charset="0"/>
              <a:ea typeface="+mn-ea"/>
              <a:cs typeface="+mn-cs"/>
            </a:endParaRPr>
          </a:p>
        </p:txBody>
      </p:sp>
      <p:sp>
        <p:nvSpPr>
          <p:cNvPr id="17" name="APROBACIÓN DE FERNANDO ZAVALA, PRESIDENTE DEL CONSEJO DE MINISTROS"/>
          <p:cNvSpPr/>
          <p:nvPr/>
        </p:nvSpPr>
        <p:spPr>
          <a:xfrm>
            <a:off x="0" y="1320108"/>
            <a:ext cx="6840537" cy="584775"/>
          </a:xfrm>
          <a:prstGeom prst="rect">
            <a:avLst/>
          </a:prstGeom>
          <a:noFill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1600" dirty="0">
                <a:solidFill>
                  <a:prstClr val="black"/>
                </a:solidFill>
                <a:latin typeface="Museo Sans 100" panose="02000000000000000000" pitchFamily="50" charset="0"/>
              </a:rPr>
              <a:t>Pensando en el desempeño del actual Congreso, ¿cómo evalúa usted el desempeño de la bancada …?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seo Sans 100" panose="02000000000000000000" pitchFamily="50" charset="0"/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311" y="2170900"/>
            <a:ext cx="6621083" cy="3331415"/>
          </a:xfrm>
          <a:prstGeom prst="rect">
            <a:avLst/>
          </a:prstGeom>
        </p:spPr>
      </p:pic>
      <p:sp>
        <p:nvSpPr>
          <p:cNvPr id="38" name="Rectángulo 37"/>
          <p:cNvSpPr/>
          <p:nvPr/>
        </p:nvSpPr>
        <p:spPr>
          <a:xfrm rot="16200000">
            <a:off x="-355140" y="2835136"/>
            <a:ext cx="13566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b="1" dirty="0">
                <a:solidFill>
                  <a:schemeClr val="accent1"/>
                </a:solidFill>
                <a:latin typeface="Corbel" panose="020B0503020204020204" pitchFamily="34" charset="0"/>
              </a:rPr>
              <a:t>% MAL + MUY MAL</a:t>
            </a:r>
            <a:endParaRPr lang="es-ES" b="1" dirty="0">
              <a:solidFill>
                <a:schemeClr val="accent1"/>
              </a:solidFill>
            </a:endParaRPr>
          </a:p>
        </p:txBody>
      </p:sp>
      <p:sp>
        <p:nvSpPr>
          <p:cNvPr id="39" name="Rectángulo 38"/>
          <p:cNvSpPr/>
          <p:nvPr/>
        </p:nvSpPr>
        <p:spPr>
          <a:xfrm rot="16200000">
            <a:off x="-256287" y="4652333"/>
            <a:ext cx="1134017" cy="566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b="1" dirty="0">
                <a:solidFill>
                  <a:schemeClr val="accent6"/>
                </a:solidFill>
                <a:latin typeface="Corbel" panose="020B0503020204020204" pitchFamily="34" charset="0"/>
              </a:rPr>
              <a:t>% BIEN + </a:t>
            </a:r>
            <a:endParaRPr lang="es-419" b="1" dirty="0" smtClean="0">
              <a:solidFill>
                <a:schemeClr val="accent6"/>
              </a:solidFill>
              <a:latin typeface="Corbel" panose="020B0503020204020204" pitchFamily="34" charset="0"/>
            </a:endParaRPr>
          </a:p>
          <a:p>
            <a:r>
              <a:rPr lang="es-419" b="1" dirty="0" smtClean="0">
                <a:solidFill>
                  <a:schemeClr val="accent6"/>
                </a:solidFill>
                <a:latin typeface="Corbel" panose="020B0503020204020204" pitchFamily="34" charset="0"/>
              </a:rPr>
              <a:t>MUY </a:t>
            </a:r>
            <a:r>
              <a:rPr lang="es-419" b="1" dirty="0">
                <a:solidFill>
                  <a:schemeClr val="accent6"/>
                </a:solidFill>
                <a:latin typeface="Corbel" panose="020B0503020204020204" pitchFamily="34" charset="0"/>
              </a:rPr>
              <a:t>BIEN</a:t>
            </a:r>
            <a:endParaRPr lang="es-ES" b="1" dirty="0">
              <a:solidFill>
                <a:schemeClr val="accent6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 bwMode="gray">
          <a:xfrm>
            <a:off x="693731" y="2767816"/>
            <a:ext cx="37991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es-PE" sz="1600" dirty="0" smtClean="0">
                <a:latin typeface="Corbel" panose="020B0503020204020204" pitchFamily="34" charset="0"/>
                <a:cs typeface="Arial" pitchFamily="34" charset="0"/>
              </a:rPr>
              <a:t>69%</a:t>
            </a:r>
          </a:p>
        </p:txBody>
      </p:sp>
      <p:sp>
        <p:nvSpPr>
          <p:cNvPr id="40" name="CuadroTexto 39"/>
          <p:cNvSpPr txBox="1"/>
          <p:nvPr/>
        </p:nvSpPr>
        <p:spPr bwMode="gray">
          <a:xfrm>
            <a:off x="1414271" y="2921226"/>
            <a:ext cx="37830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es-PE" sz="1600" dirty="0" smtClean="0">
                <a:latin typeface="Corbel" panose="020B0503020204020204" pitchFamily="34" charset="0"/>
                <a:cs typeface="Arial" pitchFamily="34" charset="0"/>
              </a:rPr>
              <a:t>64%</a:t>
            </a:r>
          </a:p>
        </p:txBody>
      </p:sp>
      <p:sp>
        <p:nvSpPr>
          <p:cNvPr id="41" name="CuadroTexto 40"/>
          <p:cNvSpPr txBox="1"/>
          <p:nvPr/>
        </p:nvSpPr>
        <p:spPr bwMode="gray">
          <a:xfrm>
            <a:off x="2133208" y="3132777"/>
            <a:ext cx="36869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es-PE" sz="1600" dirty="0">
                <a:latin typeface="Corbel" panose="020B0503020204020204" pitchFamily="34" charset="0"/>
                <a:cs typeface="Arial" pitchFamily="34" charset="0"/>
              </a:rPr>
              <a:t>5</a:t>
            </a:r>
            <a:r>
              <a:rPr lang="es-PE" sz="1600" dirty="0" smtClean="0">
                <a:latin typeface="Corbel" panose="020B0503020204020204" pitchFamily="34" charset="0"/>
                <a:cs typeface="Arial" pitchFamily="34" charset="0"/>
              </a:rPr>
              <a:t>4%</a:t>
            </a:r>
          </a:p>
        </p:txBody>
      </p:sp>
      <p:sp>
        <p:nvSpPr>
          <p:cNvPr id="42" name="CuadroTexto 41"/>
          <p:cNvSpPr txBox="1"/>
          <p:nvPr/>
        </p:nvSpPr>
        <p:spPr bwMode="gray">
          <a:xfrm>
            <a:off x="2842527" y="3298038"/>
            <a:ext cx="37670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es-PE" sz="1600" dirty="0" smtClean="0">
                <a:latin typeface="Corbel" panose="020B0503020204020204" pitchFamily="34" charset="0"/>
                <a:cs typeface="Arial" pitchFamily="34" charset="0"/>
              </a:rPr>
              <a:t>44%</a:t>
            </a:r>
          </a:p>
        </p:txBody>
      </p:sp>
      <p:sp>
        <p:nvSpPr>
          <p:cNvPr id="43" name="CuadroTexto 42"/>
          <p:cNvSpPr txBox="1"/>
          <p:nvPr/>
        </p:nvSpPr>
        <p:spPr bwMode="gray">
          <a:xfrm>
            <a:off x="3559861" y="3324475"/>
            <a:ext cx="37510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es-PE" sz="1600" dirty="0" smtClean="0">
                <a:latin typeface="Corbel" panose="020B0503020204020204" pitchFamily="34" charset="0"/>
                <a:cs typeface="Arial" pitchFamily="34" charset="0"/>
              </a:rPr>
              <a:t>42%</a:t>
            </a:r>
          </a:p>
        </p:txBody>
      </p:sp>
      <p:sp>
        <p:nvSpPr>
          <p:cNvPr id="44" name="CuadroTexto 43"/>
          <p:cNvSpPr txBox="1"/>
          <p:nvPr/>
        </p:nvSpPr>
        <p:spPr bwMode="gray">
          <a:xfrm>
            <a:off x="4275592" y="3324475"/>
            <a:ext cx="37510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es-PE" sz="1600" dirty="0" smtClean="0">
                <a:latin typeface="Corbel" panose="020B0503020204020204" pitchFamily="34" charset="0"/>
                <a:cs typeface="Arial" pitchFamily="34" charset="0"/>
              </a:rPr>
              <a:t>42%</a:t>
            </a:r>
          </a:p>
        </p:txBody>
      </p:sp>
      <p:sp>
        <p:nvSpPr>
          <p:cNvPr id="45" name="CuadroTexto 44"/>
          <p:cNvSpPr txBox="1"/>
          <p:nvPr/>
        </p:nvSpPr>
        <p:spPr bwMode="gray">
          <a:xfrm>
            <a:off x="4991323" y="3497253"/>
            <a:ext cx="36548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es-PE" sz="1600" dirty="0" smtClean="0">
                <a:latin typeface="Corbel" panose="020B0503020204020204" pitchFamily="34" charset="0"/>
                <a:cs typeface="Arial" pitchFamily="34" charset="0"/>
              </a:rPr>
              <a:t>36%</a:t>
            </a:r>
          </a:p>
        </p:txBody>
      </p:sp>
      <p:sp>
        <p:nvSpPr>
          <p:cNvPr id="47" name="CuadroTexto 46"/>
          <p:cNvSpPr txBox="1"/>
          <p:nvPr/>
        </p:nvSpPr>
        <p:spPr bwMode="gray">
          <a:xfrm>
            <a:off x="5697436" y="3544259"/>
            <a:ext cx="35105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es-PE" sz="1600" dirty="0" smtClean="0">
                <a:latin typeface="Corbel" panose="020B0503020204020204" pitchFamily="34" charset="0"/>
                <a:cs typeface="Arial" pitchFamily="34" charset="0"/>
              </a:rPr>
              <a:t>33%</a:t>
            </a:r>
          </a:p>
        </p:txBody>
      </p:sp>
      <p:sp>
        <p:nvSpPr>
          <p:cNvPr id="48" name="CuadroTexto 47"/>
          <p:cNvSpPr txBox="1"/>
          <p:nvPr/>
        </p:nvSpPr>
        <p:spPr bwMode="gray">
          <a:xfrm>
            <a:off x="6389125" y="3632115"/>
            <a:ext cx="37510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es-PE" sz="1600" dirty="0" smtClean="0">
                <a:latin typeface="Corbel" panose="020B0503020204020204" pitchFamily="34" charset="0"/>
                <a:cs typeface="Arial" pitchFamily="34" charset="0"/>
              </a:rPr>
              <a:t>28%</a:t>
            </a:r>
          </a:p>
        </p:txBody>
      </p:sp>
      <p:sp>
        <p:nvSpPr>
          <p:cNvPr id="49" name="CuadroTexto 48"/>
          <p:cNvSpPr txBox="1"/>
          <p:nvPr/>
        </p:nvSpPr>
        <p:spPr bwMode="gray">
          <a:xfrm>
            <a:off x="739008" y="4632287"/>
            <a:ext cx="26289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es-PE" sz="1600" dirty="0" smtClean="0">
                <a:latin typeface="Corbel" panose="020B0503020204020204" pitchFamily="34" charset="0"/>
                <a:cs typeface="Arial" pitchFamily="34" charset="0"/>
              </a:rPr>
              <a:t>5</a:t>
            </a:r>
            <a:r>
              <a:rPr lang="es-PE" sz="1600" dirty="0" smtClean="0">
                <a:latin typeface="Corbel" panose="020B0503020204020204" pitchFamily="34" charset="0"/>
                <a:cs typeface="Arial" pitchFamily="34" charset="0"/>
              </a:rPr>
              <a:t>%</a:t>
            </a:r>
          </a:p>
        </p:txBody>
      </p:sp>
      <p:sp>
        <p:nvSpPr>
          <p:cNvPr id="50" name="CuadroTexto 49"/>
          <p:cNvSpPr txBox="1"/>
          <p:nvPr/>
        </p:nvSpPr>
        <p:spPr bwMode="gray">
          <a:xfrm>
            <a:off x="1455266" y="4689138"/>
            <a:ext cx="25327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es-PE" sz="1600" dirty="0" smtClean="0">
                <a:latin typeface="Corbel" panose="020B0503020204020204" pitchFamily="34" charset="0"/>
                <a:cs typeface="Arial" pitchFamily="34" charset="0"/>
              </a:rPr>
              <a:t>7</a:t>
            </a:r>
            <a:r>
              <a:rPr lang="es-PE" sz="1600" dirty="0" smtClean="0">
                <a:latin typeface="Corbel" panose="020B0503020204020204" pitchFamily="34" charset="0"/>
                <a:cs typeface="Arial" pitchFamily="34" charset="0"/>
              </a:rPr>
              <a:t>%</a:t>
            </a:r>
          </a:p>
        </p:txBody>
      </p:sp>
      <p:sp>
        <p:nvSpPr>
          <p:cNvPr id="51" name="CuadroTexto 50"/>
          <p:cNvSpPr txBox="1"/>
          <p:nvPr/>
        </p:nvSpPr>
        <p:spPr bwMode="gray">
          <a:xfrm>
            <a:off x="2161906" y="4632287"/>
            <a:ext cx="26289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es-PE" sz="1600" dirty="0" smtClean="0">
                <a:latin typeface="Corbel" panose="020B0503020204020204" pitchFamily="34" charset="0"/>
                <a:cs typeface="Arial" pitchFamily="34" charset="0"/>
              </a:rPr>
              <a:t>5</a:t>
            </a:r>
            <a:r>
              <a:rPr lang="es-PE" sz="1600" dirty="0" smtClean="0">
                <a:latin typeface="Corbel" panose="020B0503020204020204" pitchFamily="34" charset="0"/>
                <a:cs typeface="Arial" pitchFamily="34" charset="0"/>
              </a:rPr>
              <a:t>%</a:t>
            </a:r>
          </a:p>
        </p:txBody>
      </p:sp>
      <p:sp>
        <p:nvSpPr>
          <p:cNvPr id="52" name="CuadroTexto 51"/>
          <p:cNvSpPr txBox="1"/>
          <p:nvPr/>
        </p:nvSpPr>
        <p:spPr bwMode="gray">
          <a:xfrm>
            <a:off x="3594422" y="4678812"/>
            <a:ext cx="25327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es-PE" sz="1600" dirty="0" smtClean="0">
                <a:latin typeface="Corbel" panose="020B0503020204020204" pitchFamily="34" charset="0"/>
                <a:cs typeface="Arial" pitchFamily="34" charset="0"/>
              </a:rPr>
              <a:t>7</a:t>
            </a:r>
            <a:r>
              <a:rPr lang="es-PE" sz="1600" dirty="0" smtClean="0">
                <a:latin typeface="Corbel" panose="020B0503020204020204" pitchFamily="34" charset="0"/>
                <a:cs typeface="Arial" pitchFamily="34" charset="0"/>
              </a:rPr>
              <a:t>%</a:t>
            </a:r>
          </a:p>
        </p:txBody>
      </p:sp>
      <p:sp>
        <p:nvSpPr>
          <p:cNvPr id="53" name="CuadroTexto 52"/>
          <p:cNvSpPr txBox="1"/>
          <p:nvPr/>
        </p:nvSpPr>
        <p:spPr bwMode="gray">
          <a:xfrm>
            <a:off x="4301062" y="4640712"/>
            <a:ext cx="27251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es-PE" sz="1600" dirty="0" smtClean="0">
                <a:latin typeface="Corbel" panose="020B0503020204020204" pitchFamily="34" charset="0"/>
                <a:cs typeface="Arial" pitchFamily="34" charset="0"/>
              </a:rPr>
              <a:t>6</a:t>
            </a:r>
            <a:r>
              <a:rPr lang="es-PE" sz="1600" dirty="0" smtClean="0">
                <a:latin typeface="Corbel" panose="020B0503020204020204" pitchFamily="34" charset="0"/>
                <a:cs typeface="Arial" pitchFamily="34" charset="0"/>
              </a:rPr>
              <a:t>%</a:t>
            </a:r>
          </a:p>
        </p:txBody>
      </p:sp>
      <p:sp>
        <p:nvSpPr>
          <p:cNvPr id="54" name="CuadroTexto 53"/>
          <p:cNvSpPr txBox="1"/>
          <p:nvPr/>
        </p:nvSpPr>
        <p:spPr bwMode="gray">
          <a:xfrm>
            <a:off x="5026938" y="4678484"/>
            <a:ext cx="25327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es-PE" sz="1600" dirty="0" smtClean="0">
                <a:latin typeface="Corbel" panose="020B0503020204020204" pitchFamily="34" charset="0"/>
                <a:cs typeface="Arial" pitchFamily="34" charset="0"/>
              </a:rPr>
              <a:t>7</a:t>
            </a:r>
            <a:r>
              <a:rPr lang="es-PE" sz="1600" dirty="0" smtClean="0">
                <a:latin typeface="Corbel" panose="020B0503020204020204" pitchFamily="34" charset="0"/>
                <a:cs typeface="Arial" pitchFamily="34" charset="0"/>
              </a:rPr>
              <a:t>%</a:t>
            </a:r>
          </a:p>
        </p:txBody>
      </p:sp>
      <p:sp>
        <p:nvSpPr>
          <p:cNvPr id="55" name="CuadroTexto 54"/>
          <p:cNvSpPr txBox="1"/>
          <p:nvPr/>
        </p:nvSpPr>
        <p:spPr bwMode="gray">
          <a:xfrm>
            <a:off x="5733580" y="4640711"/>
            <a:ext cx="27251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es-PE" sz="1600" dirty="0" smtClean="0">
                <a:latin typeface="Corbel" panose="020B0503020204020204" pitchFamily="34" charset="0"/>
                <a:cs typeface="Arial" pitchFamily="34" charset="0"/>
              </a:rPr>
              <a:t>6</a:t>
            </a:r>
            <a:r>
              <a:rPr lang="es-PE" sz="1600" dirty="0" smtClean="0">
                <a:latin typeface="Corbel" panose="020B0503020204020204" pitchFamily="34" charset="0"/>
                <a:cs typeface="Arial" pitchFamily="34" charset="0"/>
              </a:rPr>
              <a:t>%</a:t>
            </a:r>
          </a:p>
        </p:txBody>
      </p:sp>
      <p:sp>
        <p:nvSpPr>
          <p:cNvPr id="56" name="CuadroTexto 55"/>
          <p:cNvSpPr txBox="1"/>
          <p:nvPr/>
        </p:nvSpPr>
        <p:spPr bwMode="gray">
          <a:xfrm>
            <a:off x="2878164" y="4632287"/>
            <a:ext cx="26289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es-PE" sz="1600" dirty="0" smtClean="0">
                <a:latin typeface="Corbel" panose="020B0503020204020204" pitchFamily="34" charset="0"/>
                <a:cs typeface="Arial" pitchFamily="34" charset="0"/>
              </a:rPr>
              <a:t>5</a:t>
            </a:r>
            <a:r>
              <a:rPr lang="es-PE" sz="1600" dirty="0" smtClean="0">
                <a:latin typeface="Corbel" panose="020B0503020204020204" pitchFamily="34" charset="0"/>
                <a:cs typeface="Arial" pitchFamily="34" charset="0"/>
              </a:rPr>
              <a:t>%</a:t>
            </a:r>
          </a:p>
        </p:txBody>
      </p:sp>
      <p:sp>
        <p:nvSpPr>
          <p:cNvPr id="57" name="CuadroTexto 56"/>
          <p:cNvSpPr txBox="1"/>
          <p:nvPr/>
        </p:nvSpPr>
        <p:spPr bwMode="gray">
          <a:xfrm>
            <a:off x="6416177" y="4878508"/>
            <a:ext cx="36388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es-PE" sz="1600" dirty="0" smtClean="0">
                <a:latin typeface="Corbel" panose="020B0503020204020204" pitchFamily="34" charset="0"/>
                <a:cs typeface="Arial" pitchFamily="34" charset="0"/>
              </a:rPr>
              <a:t>16</a:t>
            </a:r>
            <a:r>
              <a:rPr lang="es-PE" sz="1600" dirty="0" smtClean="0">
                <a:latin typeface="Corbel" panose="020B0503020204020204" pitchFamily="34" charset="0"/>
                <a:cs typeface="Arial" pitchFamily="34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83040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Gráfico 30"/>
          <p:cNvGraphicFramePr/>
          <p:nvPr>
            <p:extLst>
              <p:ext uri="{D42A27DB-BD31-4B8C-83A1-F6EECF244321}">
                <p14:modId xmlns:p14="http://schemas.microsoft.com/office/powerpoint/2010/main" val="970644629"/>
              </p:ext>
            </p:extLst>
          </p:nvPr>
        </p:nvGraphicFramePr>
        <p:xfrm>
          <a:off x="-97438" y="1121721"/>
          <a:ext cx="7035409" cy="4589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ángulo 11"/>
          <p:cNvSpPr/>
          <p:nvPr/>
        </p:nvSpPr>
        <p:spPr>
          <a:xfrm>
            <a:off x="0" y="6260926"/>
            <a:ext cx="6840538" cy="579612"/>
          </a:xfrm>
          <a:prstGeom prst="rect">
            <a:avLst/>
          </a:prstGeom>
          <a:solidFill>
            <a:srgbClr val="74B1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53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0"/>
            <a:ext cx="6840538" cy="1184856"/>
          </a:xfrm>
          <a:prstGeom prst="rect">
            <a:avLst/>
          </a:prstGeom>
          <a:solidFill>
            <a:srgbClr val="0081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53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40312" y="175513"/>
            <a:ext cx="57599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900" panose="02000000000000000000" pitchFamily="50" charset="0"/>
                <a:ea typeface="+mn-ea"/>
                <a:cs typeface="+mn-cs"/>
              </a:rPr>
              <a:t>Desempeño de las actuales bancadas </a:t>
            </a:r>
            <a:endParaRPr kumimoji="0" lang="es-ES" sz="24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ans 900" panose="02000000000000000000" pitchFamily="50" charset="0"/>
              <a:ea typeface="+mn-ea"/>
              <a:cs typeface="+mn-cs"/>
            </a:endParaRPr>
          </a:p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900" panose="02000000000000000000" pitchFamily="50" charset="0"/>
                <a:ea typeface="+mn-ea"/>
                <a:cs typeface="+mn-cs"/>
              </a:rPr>
              <a:t>en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900" panose="02000000000000000000" pitchFamily="50" charset="0"/>
                <a:ea typeface="+mn-ea"/>
                <a:cs typeface="+mn-cs"/>
              </a:rPr>
              <a:t>el Congreso</a:t>
            </a:r>
          </a:p>
        </p:txBody>
      </p:sp>
      <p:sp>
        <p:nvSpPr>
          <p:cNvPr id="11" name="Encuesta de opinión urbano rural realizada por GfK, del 20 al 23 de mayo del 2017 a 1,220 personas mayores de 18 años residentes de los 17 departamentos del país. Margen de error: +/- 2.8%"/>
          <p:cNvSpPr/>
          <p:nvPr/>
        </p:nvSpPr>
        <p:spPr>
          <a:xfrm>
            <a:off x="195377" y="6333583"/>
            <a:ext cx="6449784" cy="39465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781" tIns="27781" rIns="27781" bIns="27781" anchor="ctr">
            <a:spAutoFit/>
          </a:bodyPr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Encuesta de opinión urbano rural realizada </a:t>
            </a:r>
            <a:r>
              <a:rPr kumimoji="0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por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IEP</a:t>
            </a:r>
            <a:r>
              <a:rPr kumimoji="0" lang="es-E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, del 19 al 23 de enero del 2019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a 1,260 </a:t>
            </a: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personas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</a:t>
            </a:r>
            <a:r>
              <a:rPr kumimoji="0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mayores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de 18 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años.</a:t>
            </a:r>
            <a:r>
              <a:rPr kumimoji="0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</a:t>
            </a:r>
            <a:r>
              <a:rPr kumimoji="0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Margen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de error: +/- 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2.8 </a:t>
            </a:r>
            <a:r>
              <a:rPr kumimoji="0" lang="es-PE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pts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seo Sans 100" panose="02000000000000000000" pitchFamily="50" charset="0"/>
              <a:ea typeface="+mn-ea"/>
              <a:cs typeface="+mn-cs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5397792"/>
            <a:ext cx="1849438" cy="839796"/>
          </a:xfrm>
          <a:prstGeom prst="rect">
            <a:avLst/>
          </a:prstGeom>
        </p:spPr>
      </p:pic>
      <p:sp>
        <p:nvSpPr>
          <p:cNvPr id="14" name="Rectángulo redondeado 13"/>
          <p:cNvSpPr/>
          <p:nvPr/>
        </p:nvSpPr>
        <p:spPr>
          <a:xfrm>
            <a:off x="-309094" y="5648413"/>
            <a:ext cx="2621988" cy="338554"/>
          </a:xfrm>
          <a:prstGeom prst="roundRect">
            <a:avLst/>
          </a:prstGeom>
          <a:solidFill>
            <a:srgbClr val="0081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53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0" y="5648520"/>
            <a:ext cx="23128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700" panose="02000000000000000000" pitchFamily="50" charset="0"/>
                <a:ea typeface="+mn-ea"/>
                <a:cs typeface="+mn-cs"/>
              </a:rPr>
              <a:t>#</a:t>
            </a:r>
            <a:r>
              <a:rPr kumimoji="0" lang="es-P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700" panose="02000000000000000000" pitchFamily="50" charset="0"/>
                <a:ea typeface="+mn-ea"/>
                <a:cs typeface="+mn-cs"/>
              </a:rPr>
              <a:t>EncuestasIEP</a:t>
            </a:r>
            <a:endParaRPr kumimoji="0" lang="es-P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ans 700" panose="02000000000000000000" pitchFamily="50" charset="0"/>
              <a:ea typeface="+mn-ea"/>
              <a:cs typeface="+mn-cs"/>
            </a:endParaRPr>
          </a:p>
        </p:txBody>
      </p:sp>
      <p:sp>
        <p:nvSpPr>
          <p:cNvPr id="17" name="APROBACIÓN DE FERNANDO ZAVALA, PRESIDENTE DEL CONSEJO DE MINISTROS"/>
          <p:cNvSpPr/>
          <p:nvPr/>
        </p:nvSpPr>
        <p:spPr>
          <a:xfrm>
            <a:off x="-3" y="1328650"/>
            <a:ext cx="6840537" cy="523220"/>
          </a:xfrm>
          <a:prstGeom prst="rect">
            <a:avLst/>
          </a:prstGeom>
          <a:noFill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Pensando en el desempeño del actual Congreso, ¿cómo evalúa usted el desempeño de la bancada …?</a:t>
            </a:r>
          </a:p>
        </p:txBody>
      </p:sp>
      <p:grpSp>
        <p:nvGrpSpPr>
          <p:cNvPr id="32" name="Grupo 31"/>
          <p:cNvGrpSpPr/>
          <p:nvPr/>
        </p:nvGrpSpPr>
        <p:grpSpPr>
          <a:xfrm>
            <a:off x="113687" y="4540044"/>
            <a:ext cx="6613156" cy="381468"/>
            <a:chOff x="1072093" y="945881"/>
            <a:chExt cx="9957596" cy="574386"/>
          </a:xfrm>
        </p:grpSpPr>
        <p:pic>
          <p:nvPicPr>
            <p:cNvPr id="33" name="Picture 6" descr="http://www.eleccionesenperu.com/img/alianza-electoral/imagen-FUERZA-POPULAR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0484" y="999212"/>
              <a:ext cx="517283" cy="49707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8" descr="http://www.eleccionesenperu.com/img/partidos-politicos/logo-simbolo-PERUANOS-POR-EL-KAMBIO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7921" y="1051143"/>
              <a:ext cx="540825" cy="45068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Imagen 3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21060" y="953921"/>
              <a:ext cx="525049" cy="566346"/>
            </a:xfrm>
            <a:prstGeom prst="rect">
              <a:avLst/>
            </a:prstGeom>
          </p:spPr>
        </p:pic>
        <p:pic>
          <p:nvPicPr>
            <p:cNvPr id="36" name="Picture 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081366" y="976988"/>
              <a:ext cx="633071" cy="527559"/>
            </a:xfrm>
            <a:prstGeom prst="rect">
              <a:avLst/>
            </a:prstGeom>
          </p:spPr>
        </p:pic>
        <p:pic>
          <p:nvPicPr>
            <p:cNvPr id="37" name="Picture 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521151" y="945881"/>
              <a:ext cx="508538" cy="508538"/>
            </a:xfrm>
            <a:prstGeom prst="rect">
              <a:avLst/>
            </a:prstGeom>
          </p:spPr>
        </p:pic>
        <p:pic>
          <p:nvPicPr>
            <p:cNvPr id="46" name="Picture 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72093" y="999212"/>
              <a:ext cx="513932" cy="506145"/>
            </a:xfrm>
            <a:prstGeom prst="rect">
              <a:avLst/>
            </a:prstGeom>
          </p:spPr>
        </p:pic>
        <p:pic>
          <p:nvPicPr>
            <p:cNvPr id="58" name="Imagen 57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4" t="2221" r="2444" b="2334"/>
            <a:stretch/>
          </p:blipFill>
          <p:spPr>
            <a:xfrm>
              <a:off x="5769386" y="953921"/>
              <a:ext cx="557057" cy="558357"/>
            </a:xfrm>
            <a:prstGeom prst="ellipse">
              <a:avLst/>
            </a:prstGeom>
          </p:spPr>
        </p:pic>
      </p:grpSp>
      <p:sp>
        <p:nvSpPr>
          <p:cNvPr id="61" name="Rectángulo 60"/>
          <p:cNvSpPr/>
          <p:nvPr/>
        </p:nvSpPr>
        <p:spPr>
          <a:xfrm>
            <a:off x="0" y="5142379"/>
            <a:ext cx="221406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90000"/>
              </a:lnSpc>
              <a:defRPr/>
            </a:pPr>
            <a:r>
              <a:rPr lang="es-PE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Corbel" panose="020B0503020204020204" pitchFamily="34" charset="0"/>
                <a:cs typeface="Tahoma" pitchFamily="34" charset="0"/>
              </a:rPr>
              <a:t>* Datos GfK/ Elaboración La República</a:t>
            </a:r>
          </a:p>
        </p:txBody>
      </p:sp>
      <p:sp>
        <p:nvSpPr>
          <p:cNvPr id="62" name="Rectángulo 61"/>
          <p:cNvSpPr/>
          <p:nvPr/>
        </p:nvSpPr>
        <p:spPr>
          <a:xfrm>
            <a:off x="-3" y="5369896"/>
            <a:ext cx="125066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90000"/>
              </a:lnSpc>
              <a:defRPr/>
            </a:pPr>
            <a:r>
              <a:rPr lang="es-PE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Corbel" panose="020B0503020204020204" pitchFamily="34" charset="0"/>
                <a:cs typeface="Tahoma" pitchFamily="34" charset="0"/>
              </a:rPr>
              <a:t>** Bancadas nuevas</a:t>
            </a:r>
          </a:p>
        </p:txBody>
      </p:sp>
      <p:sp>
        <p:nvSpPr>
          <p:cNvPr id="2" name="CuadroTexto 1"/>
          <p:cNvSpPr txBox="1"/>
          <p:nvPr/>
        </p:nvSpPr>
        <p:spPr bwMode="gray">
          <a:xfrm>
            <a:off x="4455435" y="4035711"/>
            <a:ext cx="16030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es-PE" sz="1600" dirty="0" smtClean="0">
                <a:latin typeface="Arial" pitchFamily="34" charset="0"/>
                <a:cs typeface="Arial" pitchFamily="34" charset="0"/>
              </a:rPr>
              <a:t>**</a:t>
            </a:r>
            <a:endParaRPr lang="es-PE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CuadroTexto 21"/>
          <p:cNvSpPr txBox="1"/>
          <p:nvPr/>
        </p:nvSpPr>
        <p:spPr bwMode="gray">
          <a:xfrm>
            <a:off x="5793697" y="4059526"/>
            <a:ext cx="16030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es-PE" sz="1600" dirty="0" smtClean="0">
                <a:latin typeface="Arial" pitchFamily="34" charset="0"/>
                <a:cs typeface="Arial" pitchFamily="34" charset="0"/>
              </a:rPr>
              <a:t>**</a:t>
            </a:r>
            <a:endParaRPr lang="es-PE" sz="1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64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0" y="6260926"/>
            <a:ext cx="6840538" cy="579612"/>
          </a:xfrm>
          <a:prstGeom prst="rect">
            <a:avLst/>
          </a:prstGeom>
          <a:solidFill>
            <a:srgbClr val="74B1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53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0"/>
            <a:ext cx="6840538" cy="1184856"/>
          </a:xfrm>
          <a:prstGeom prst="rect">
            <a:avLst/>
          </a:prstGeom>
          <a:solidFill>
            <a:srgbClr val="0081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53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110980" y="175513"/>
            <a:ext cx="46185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s-ES" sz="2400" b="1" dirty="0">
                <a:solidFill>
                  <a:prstClr val="white"/>
                </a:solidFill>
                <a:latin typeface="Museo Sans 900" panose="02000000000000000000" pitchFamily="50" charset="0"/>
              </a:rPr>
              <a:t>Imagen de la bancada aprista </a:t>
            </a:r>
            <a:endParaRPr lang="es-ES" sz="2400" b="1" dirty="0" smtClean="0">
              <a:solidFill>
                <a:prstClr val="white"/>
              </a:solidFill>
              <a:latin typeface="Museo Sans 900" panose="02000000000000000000" pitchFamily="50" charset="0"/>
            </a:endParaRPr>
          </a:p>
          <a:p>
            <a:pPr lvl="0" algn="ctr">
              <a:defRPr/>
            </a:pPr>
            <a:r>
              <a:rPr lang="es-ES" sz="2400" b="1" dirty="0" smtClean="0">
                <a:solidFill>
                  <a:prstClr val="white"/>
                </a:solidFill>
                <a:latin typeface="Museo Sans 900" panose="02000000000000000000" pitchFamily="50" charset="0"/>
              </a:rPr>
              <a:t>en </a:t>
            </a:r>
            <a:r>
              <a:rPr lang="es-ES" sz="2400" b="1" dirty="0">
                <a:solidFill>
                  <a:prstClr val="white"/>
                </a:solidFill>
                <a:latin typeface="Museo Sans 900" panose="02000000000000000000" pitchFamily="50" charset="0"/>
              </a:rPr>
              <a:t>el Congreso</a:t>
            </a:r>
          </a:p>
        </p:txBody>
      </p:sp>
      <p:sp>
        <p:nvSpPr>
          <p:cNvPr id="11" name="Encuesta de opinión urbano rural realizada por GfK, del 20 al 23 de mayo del 2017 a 1,220 personas mayores de 18 años residentes de los 17 departamentos del país. Margen de error: +/- 2.8%"/>
          <p:cNvSpPr/>
          <p:nvPr/>
        </p:nvSpPr>
        <p:spPr>
          <a:xfrm>
            <a:off x="195377" y="6333583"/>
            <a:ext cx="6449784" cy="39465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781" tIns="27781" rIns="27781" bIns="27781" anchor="ctr">
            <a:spAutoFit/>
          </a:bodyPr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Encuesta de opinión urbano rural realizada </a:t>
            </a:r>
            <a:r>
              <a:rPr kumimoji="0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por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IEP</a:t>
            </a:r>
            <a:r>
              <a:rPr kumimoji="0" lang="es-E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, del 19 al 23 de enero del 2019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a 1,260 </a:t>
            </a: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personas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</a:t>
            </a:r>
            <a:r>
              <a:rPr kumimoji="0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mayores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de 18 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años.</a:t>
            </a:r>
            <a:r>
              <a:rPr kumimoji="0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</a:t>
            </a:r>
            <a:r>
              <a:rPr kumimoji="0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Margen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de error: +/- 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2.8 </a:t>
            </a:r>
            <a:r>
              <a:rPr kumimoji="0" lang="es-PE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pts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seo Sans 100" panose="02000000000000000000" pitchFamily="50" charset="0"/>
              <a:ea typeface="+mn-ea"/>
              <a:cs typeface="+mn-cs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5397792"/>
            <a:ext cx="1849438" cy="839796"/>
          </a:xfrm>
          <a:prstGeom prst="rect">
            <a:avLst/>
          </a:prstGeom>
        </p:spPr>
      </p:pic>
      <p:sp>
        <p:nvSpPr>
          <p:cNvPr id="17" name="APROBACIÓN DE FERNANDO ZAVALA, PRESIDENTE DEL CONSEJO DE MINISTROS"/>
          <p:cNvSpPr/>
          <p:nvPr/>
        </p:nvSpPr>
        <p:spPr>
          <a:xfrm>
            <a:off x="-3" y="1328650"/>
            <a:ext cx="6840537" cy="307777"/>
          </a:xfrm>
          <a:prstGeom prst="rect">
            <a:avLst/>
          </a:prstGeom>
          <a:noFill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¿Qué caracteriza a la bancada de APRA</a:t>
            </a: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? </a:t>
            </a: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300" panose="02000000000000000000" pitchFamily="50" charset="0"/>
              </a:rPr>
              <a:t>(Respuest</a:t>
            </a:r>
            <a:r>
              <a:rPr lang="es-ES" sz="1400" noProof="0" dirty="0" smtClean="0">
                <a:solidFill>
                  <a:prstClr val="black"/>
                </a:solidFill>
                <a:latin typeface="Museo Sans 300" panose="02000000000000000000" pitchFamily="50" charset="0"/>
              </a:rPr>
              <a:t>a múltiple)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seo Sans 300" panose="02000000000000000000" pitchFamily="50" charset="0"/>
            </a:endParaRPr>
          </a:p>
        </p:txBody>
      </p:sp>
      <p:sp>
        <p:nvSpPr>
          <p:cNvPr id="61" name="Rectángulo 60"/>
          <p:cNvSpPr/>
          <p:nvPr/>
        </p:nvSpPr>
        <p:spPr>
          <a:xfrm>
            <a:off x="3946" y="6030094"/>
            <a:ext cx="221406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781721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Tahoma" pitchFamily="34" charset="0"/>
              </a:rPr>
              <a:t>* Datos GfK/ Elaboración La República</a:t>
            </a:r>
          </a:p>
        </p:txBody>
      </p:sp>
      <p:graphicFrame>
        <p:nvGraphicFramePr>
          <p:cNvPr id="23" name="Gráfico 22"/>
          <p:cNvGraphicFramePr/>
          <p:nvPr>
            <p:extLst>
              <p:ext uri="{D42A27DB-BD31-4B8C-83A1-F6EECF244321}">
                <p14:modId xmlns:p14="http://schemas.microsoft.com/office/powerpoint/2010/main" val="2058767218"/>
              </p:ext>
            </p:extLst>
          </p:nvPr>
        </p:nvGraphicFramePr>
        <p:xfrm>
          <a:off x="168708" y="1829230"/>
          <a:ext cx="6476453" cy="4963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374" y="4065987"/>
            <a:ext cx="972889" cy="97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86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0" y="6260926"/>
            <a:ext cx="6840538" cy="579612"/>
          </a:xfrm>
          <a:prstGeom prst="rect">
            <a:avLst/>
          </a:prstGeom>
          <a:solidFill>
            <a:srgbClr val="74B1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53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0"/>
            <a:ext cx="6840538" cy="1184856"/>
          </a:xfrm>
          <a:prstGeom prst="rect">
            <a:avLst/>
          </a:prstGeom>
          <a:solidFill>
            <a:srgbClr val="0081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53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908012" y="175513"/>
            <a:ext cx="50245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900" panose="02000000000000000000" pitchFamily="50" charset="0"/>
                <a:ea typeface="+mn-ea"/>
                <a:cs typeface="+mn-cs"/>
              </a:rPr>
              <a:t>Imagen de la bancada </a:t>
            </a: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900" panose="02000000000000000000" pitchFamily="50" charset="0"/>
                <a:ea typeface="+mn-ea"/>
                <a:cs typeface="+mn-cs"/>
              </a:rPr>
              <a:t>de Fuerza </a:t>
            </a:r>
          </a:p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900" panose="02000000000000000000" pitchFamily="50" charset="0"/>
                <a:ea typeface="+mn-ea"/>
                <a:cs typeface="+mn-cs"/>
              </a:rPr>
              <a:t>Popular en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900" panose="02000000000000000000" pitchFamily="50" charset="0"/>
                <a:ea typeface="+mn-ea"/>
                <a:cs typeface="+mn-cs"/>
              </a:rPr>
              <a:t>el Congreso</a:t>
            </a:r>
          </a:p>
        </p:txBody>
      </p:sp>
      <p:sp>
        <p:nvSpPr>
          <p:cNvPr id="11" name="Encuesta de opinión urbano rural realizada por GfK, del 20 al 23 de mayo del 2017 a 1,220 personas mayores de 18 años residentes de los 17 departamentos del país. Margen de error: +/- 2.8%"/>
          <p:cNvSpPr/>
          <p:nvPr/>
        </p:nvSpPr>
        <p:spPr>
          <a:xfrm>
            <a:off x="195377" y="6333583"/>
            <a:ext cx="6449784" cy="39465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781" tIns="27781" rIns="27781" bIns="27781" anchor="ctr">
            <a:spAutoFit/>
          </a:bodyPr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Encuesta de opinión urbano rural realizada </a:t>
            </a:r>
            <a:r>
              <a:rPr kumimoji="0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por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IEP</a:t>
            </a:r>
            <a:r>
              <a:rPr kumimoji="0" lang="es-E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, del 19 al 23 de enero del 2019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a 1,260 </a:t>
            </a: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personas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</a:t>
            </a:r>
            <a:r>
              <a:rPr kumimoji="0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mayores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de 18 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años.</a:t>
            </a:r>
            <a:r>
              <a:rPr kumimoji="0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</a:t>
            </a:r>
            <a:r>
              <a:rPr kumimoji="0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Margen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de error: +/- 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2.8 </a:t>
            </a:r>
            <a:r>
              <a:rPr kumimoji="0" lang="es-PE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pts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seo Sans 100" panose="02000000000000000000" pitchFamily="50" charset="0"/>
              <a:ea typeface="+mn-ea"/>
              <a:cs typeface="+mn-cs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5397792"/>
            <a:ext cx="1849438" cy="839796"/>
          </a:xfrm>
          <a:prstGeom prst="rect">
            <a:avLst/>
          </a:prstGeom>
        </p:spPr>
      </p:pic>
      <p:sp>
        <p:nvSpPr>
          <p:cNvPr id="17" name="APROBACIÓN DE FERNANDO ZAVALA, PRESIDENTE DEL CONSEJO DE MINISTROS"/>
          <p:cNvSpPr/>
          <p:nvPr/>
        </p:nvSpPr>
        <p:spPr>
          <a:xfrm>
            <a:off x="-3" y="1328650"/>
            <a:ext cx="6840537" cy="523220"/>
          </a:xfrm>
          <a:prstGeom prst="rect">
            <a:avLst/>
          </a:prstGeom>
          <a:noFill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¿Qué caracteriza a la bancada de </a:t>
            </a:r>
            <a:r>
              <a:rPr kumimoji="0" lang="es-E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Fuerza </a:t>
            </a:r>
            <a:r>
              <a:rPr kumimoji="0" lang="es-E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Popular (bancada fujimorista)</a:t>
            </a: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? </a:t>
            </a:r>
            <a:r>
              <a:rPr lang="es-ES" sz="1400" dirty="0">
                <a:solidFill>
                  <a:prstClr val="black"/>
                </a:solidFill>
                <a:latin typeface="Museo Sans 300" panose="02000000000000000000" pitchFamily="50" charset="0"/>
              </a:rPr>
              <a:t>(Respuesta múltiple)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seo Sans 100" panose="02000000000000000000" pitchFamily="50" charset="0"/>
              <a:ea typeface="+mn-ea"/>
              <a:cs typeface="+mn-cs"/>
            </a:endParaRPr>
          </a:p>
        </p:txBody>
      </p:sp>
      <p:sp>
        <p:nvSpPr>
          <p:cNvPr id="61" name="Rectángulo 60"/>
          <p:cNvSpPr/>
          <p:nvPr/>
        </p:nvSpPr>
        <p:spPr>
          <a:xfrm>
            <a:off x="3946" y="6030094"/>
            <a:ext cx="221406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781721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Tahoma" pitchFamily="34" charset="0"/>
              </a:rPr>
              <a:t>* Datos GfK/ Elaboración La República</a:t>
            </a:r>
          </a:p>
        </p:txBody>
      </p:sp>
      <p:graphicFrame>
        <p:nvGraphicFramePr>
          <p:cNvPr id="23" name="Gráfico 22"/>
          <p:cNvGraphicFramePr/>
          <p:nvPr>
            <p:extLst>
              <p:ext uri="{D42A27DB-BD31-4B8C-83A1-F6EECF244321}">
                <p14:modId xmlns:p14="http://schemas.microsoft.com/office/powerpoint/2010/main" val="3092388939"/>
              </p:ext>
            </p:extLst>
          </p:nvPr>
        </p:nvGraphicFramePr>
        <p:xfrm>
          <a:off x="168708" y="1829230"/>
          <a:ext cx="6476453" cy="4963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098" name="Picture 2" descr="https://upload.wikimedia.org/wikipedia/commons/0/0e/Fuerza_popula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456" y="4273705"/>
            <a:ext cx="914146" cy="91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23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0" y="6260926"/>
            <a:ext cx="6840538" cy="579612"/>
          </a:xfrm>
          <a:prstGeom prst="rect">
            <a:avLst/>
          </a:prstGeom>
          <a:solidFill>
            <a:srgbClr val="74B1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53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0"/>
            <a:ext cx="6840538" cy="1184856"/>
          </a:xfrm>
          <a:prstGeom prst="rect">
            <a:avLst/>
          </a:prstGeom>
          <a:solidFill>
            <a:srgbClr val="0081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53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18062" y="175513"/>
            <a:ext cx="56044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900" panose="02000000000000000000" pitchFamily="50" charset="0"/>
                <a:ea typeface="+mn-ea"/>
                <a:cs typeface="+mn-cs"/>
              </a:rPr>
              <a:t>Imagen de la bancada </a:t>
            </a: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900" panose="02000000000000000000" pitchFamily="50" charset="0"/>
                <a:ea typeface="+mn-ea"/>
                <a:cs typeface="+mn-cs"/>
              </a:rPr>
              <a:t>de Cambio 21 </a:t>
            </a:r>
          </a:p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900" panose="02000000000000000000" pitchFamily="50" charset="0"/>
                <a:ea typeface="+mn-ea"/>
                <a:cs typeface="+mn-cs"/>
              </a:rPr>
              <a:t>en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900" panose="02000000000000000000" pitchFamily="50" charset="0"/>
                <a:ea typeface="+mn-ea"/>
                <a:cs typeface="+mn-cs"/>
              </a:rPr>
              <a:t>el Congreso</a:t>
            </a:r>
          </a:p>
        </p:txBody>
      </p:sp>
      <p:sp>
        <p:nvSpPr>
          <p:cNvPr id="11" name="Encuesta de opinión urbano rural realizada por GfK, del 20 al 23 de mayo del 2017 a 1,220 personas mayores de 18 años residentes de los 17 departamentos del país. Margen de error: +/- 2.8%"/>
          <p:cNvSpPr/>
          <p:nvPr/>
        </p:nvSpPr>
        <p:spPr>
          <a:xfrm>
            <a:off x="195377" y="6333583"/>
            <a:ext cx="6449784" cy="39465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781" tIns="27781" rIns="27781" bIns="27781" anchor="ctr">
            <a:spAutoFit/>
          </a:bodyPr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Encuesta de opinión urbano rural realizada </a:t>
            </a:r>
            <a:r>
              <a:rPr kumimoji="0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por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IEP</a:t>
            </a:r>
            <a:r>
              <a:rPr kumimoji="0" lang="es-E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, del 19 al 23 de enero del 2019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a 1,260 </a:t>
            </a: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personas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</a:t>
            </a:r>
            <a:r>
              <a:rPr kumimoji="0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mayores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de 18 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años.</a:t>
            </a:r>
            <a:r>
              <a:rPr kumimoji="0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</a:t>
            </a:r>
            <a:r>
              <a:rPr kumimoji="0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Margen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de error: +/- 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2.8 </a:t>
            </a:r>
            <a:r>
              <a:rPr kumimoji="0" lang="es-PE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pts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seo Sans 100" panose="02000000000000000000" pitchFamily="50" charset="0"/>
              <a:ea typeface="+mn-ea"/>
              <a:cs typeface="+mn-cs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5397792"/>
            <a:ext cx="1849438" cy="839796"/>
          </a:xfrm>
          <a:prstGeom prst="rect">
            <a:avLst/>
          </a:prstGeom>
        </p:spPr>
      </p:pic>
      <p:sp>
        <p:nvSpPr>
          <p:cNvPr id="17" name="APROBACIÓN DE FERNANDO ZAVALA, PRESIDENTE DEL CONSEJO DE MINISTROS"/>
          <p:cNvSpPr/>
          <p:nvPr/>
        </p:nvSpPr>
        <p:spPr>
          <a:xfrm>
            <a:off x="-3" y="1328650"/>
            <a:ext cx="6840537" cy="523220"/>
          </a:xfrm>
          <a:prstGeom prst="rect">
            <a:avLst/>
          </a:prstGeom>
          <a:noFill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¿Qué caracteriza a la bancada de </a:t>
            </a:r>
            <a:r>
              <a:rPr lang="es-ES" sz="1400" dirty="0" smtClean="0">
                <a:solidFill>
                  <a:prstClr val="black"/>
                </a:solidFill>
                <a:latin typeface="Museo Sans 100" panose="02000000000000000000" pitchFamily="50" charset="0"/>
              </a:rPr>
              <a:t>Cambio </a:t>
            </a:r>
            <a:r>
              <a:rPr lang="es-ES" sz="1400" dirty="0" smtClean="0">
                <a:solidFill>
                  <a:prstClr val="black"/>
                </a:solidFill>
                <a:latin typeface="Museo Sans 100" panose="02000000000000000000" pitchFamily="50" charset="0"/>
              </a:rPr>
              <a:t>21 (</a:t>
            </a:r>
            <a:r>
              <a:rPr lang="es-ES" sz="1400" dirty="0">
                <a:solidFill>
                  <a:prstClr val="black"/>
                </a:solidFill>
                <a:latin typeface="Museo Sans 100" panose="02000000000000000000" pitchFamily="50" charset="0"/>
              </a:rPr>
              <a:t>bancada fujimorista que se separó de Fuerza Popular) </a:t>
            </a: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? </a:t>
            </a:r>
            <a:r>
              <a:rPr lang="es-ES" sz="1400" dirty="0">
                <a:solidFill>
                  <a:prstClr val="black"/>
                </a:solidFill>
                <a:latin typeface="Museo Sans 300" panose="02000000000000000000" pitchFamily="50" charset="0"/>
              </a:rPr>
              <a:t>(Respuesta múltiple)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seo Sans 100" panose="02000000000000000000" pitchFamily="50" charset="0"/>
              <a:ea typeface="+mn-ea"/>
              <a:cs typeface="+mn-cs"/>
            </a:endParaRPr>
          </a:p>
        </p:txBody>
      </p:sp>
      <p:graphicFrame>
        <p:nvGraphicFramePr>
          <p:cNvPr id="23" name="Gráfico 22"/>
          <p:cNvGraphicFramePr/>
          <p:nvPr>
            <p:extLst>
              <p:ext uri="{D42A27DB-BD31-4B8C-83A1-F6EECF244321}">
                <p14:modId xmlns:p14="http://schemas.microsoft.com/office/powerpoint/2010/main" val="3978958019"/>
              </p:ext>
            </p:extLst>
          </p:nvPr>
        </p:nvGraphicFramePr>
        <p:xfrm>
          <a:off x="168708" y="1876764"/>
          <a:ext cx="6476453" cy="4963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2489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0" y="6260926"/>
            <a:ext cx="6840538" cy="579612"/>
          </a:xfrm>
          <a:prstGeom prst="rect">
            <a:avLst/>
          </a:prstGeom>
          <a:solidFill>
            <a:srgbClr val="74B1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53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0"/>
            <a:ext cx="6840538" cy="1184856"/>
          </a:xfrm>
          <a:prstGeom prst="rect">
            <a:avLst/>
          </a:prstGeom>
          <a:solidFill>
            <a:srgbClr val="0081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53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86619" y="175513"/>
            <a:ext cx="58673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900" panose="02000000000000000000" pitchFamily="50" charset="0"/>
                <a:ea typeface="+mn-ea"/>
                <a:cs typeface="+mn-cs"/>
              </a:rPr>
              <a:t>Imagen de la bancada </a:t>
            </a: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900" panose="02000000000000000000" pitchFamily="50" charset="0"/>
                <a:ea typeface="+mn-ea"/>
                <a:cs typeface="+mn-cs"/>
              </a:rPr>
              <a:t>de Alianza para </a:t>
            </a:r>
          </a:p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900" panose="02000000000000000000" pitchFamily="50" charset="0"/>
                <a:ea typeface="+mn-ea"/>
                <a:cs typeface="+mn-cs"/>
              </a:rPr>
              <a:t>el Progreso en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900" panose="02000000000000000000" pitchFamily="50" charset="0"/>
                <a:ea typeface="+mn-ea"/>
                <a:cs typeface="+mn-cs"/>
              </a:rPr>
              <a:t>el Congreso</a:t>
            </a:r>
          </a:p>
        </p:txBody>
      </p:sp>
      <p:sp>
        <p:nvSpPr>
          <p:cNvPr id="11" name="Encuesta de opinión urbano rural realizada por GfK, del 20 al 23 de mayo del 2017 a 1,220 personas mayores de 18 años residentes de los 17 departamentos del país. Margen de error: +/- 2.8%"/>
          <p:cNvSpPr/>
          <p:nvPr/>
        </p:nvSpPr>
        <p:spPr>
          <a:xfrm>
            <a:off x="195377" y="6333583"/>
            <a:ext cx="6449784" cy="39465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781" tIns="27781" rIns="27781" bIns="27781" anchor="ctr">
            <a:spAutoFit/>
          </a:bodyPr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Encuesta de opinión urbano rural realizada </a:t>
            </a:r>
            <a:r>
              <a:rPr kumimoji="0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por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IEP</a:t>
            </a:r>
            <a:r>
              <a:rPr kumimoji="0" lang="es-E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, del 19 al 23 de enero del 2019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a 1,260 </a:t>
            </a: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personas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</a:t>
            </a:r>
            <a:r>
              <a:rPr kumimoji="0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mayores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de 18 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años.</a:t>
            </a:r>
            <a:r>
              <a:rPr kumimoji="0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</a:t>
            </a:r>
            <a:r>
              <a:rPr kumimoji="0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Margen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de error: +/- 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2.8 </a:t>
            </a:r>
            <a:r>
              <a:rPr kumimoji="0" lang="es-PE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pts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seo Sans 100" panose="02000000000000000000" pitchFamily="50" charset="0"/>
              <a:ea typeface="+mn-ea"/>
              <a:cs typeface="+mn-cs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5397792"/>
            <a:ext cx="1849438" cy="839796"/>
          </a:xfrm>
          <a:prstGeom prst="rect">
            <a:avLst/>
          </a:prstGeom>
        </p:spPr>
      </p:pic>
      <p:sp>
        <p:nvSpPr>
          <p:cNvPr id="17" name="APROBACIÓN DE FERNANDO ZAVALA, PRESIDENTE DEL CONSEJO DE MINISTROS"/>
          <p:cNvSpPr/>
          <p:nvPr/>
        </p:nvSpPr>
        <p:spPr>
          <a:xfrm>
            <a:off x="-3" y="1328650"/>
            <a:ext cx="6840537" cy="523220"/>
          </a:xfrm>
          <a:prstGeom prst="rect">
            <a:avLst/>
          </a:prstGeom>
          <a:noFill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¿Qué caracteriza a la bancada de Alianza </a:t>
            </a: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para el Progreso (bancada de Acuña)? 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300" panose="02000000000000000000" pitchFamily="50" charset="0"/>
                <a:ea typeface="+mn-ea"/>
                <a:cs typeface="+mn-cs"/>
              </a:rPr>
              <a:t>(Respuesta múltiple)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seo Sans 100" panose="02000000000000000000" pitchFamily="50" charset="0"/>
              <a:ea typeface="+mn-ea"/>
              <a:cs typeface="+mn-cs"/>
            </a:endParaRPr>
          </a:p>
        </p:txBody>
      </p:sp>
      <p:sp>
        <p:nvSpPr>
          <p:cNvPr id="61" name="Rectángulo 60"/>
          <p:cNvSpPr/>
          <p:nvPr/>
        </p:nvSpPr>
        <p:spPr>
          <a:xfrm>
            <a:off x="3946" y="6030094"/>
            <a:ext cx="221406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781721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Tahoma" pitchFamily="34" charset="0"/>
              </a:rPr>
              <a:t>* Datos GfK/ Elaboración La República</a:t>
            </a:r>
          </a:p>
        </p:txBody>
      </p:sp>
      <p:graphicFrame>
        <p:nvGraphicFramePr>
          <p:cNvPr id="23" name="Gráfico 22"/>
          <p:cNvGraphicFramePr/>
          <p:nvPr>
            <p:extLst>
              <p:ext uri="{D42A27DB-BD31-4B8C-83A1-F6EECF244321}">
                <p14:modId xmlns:p14="http://schemas.microsoft.com/office/powerpoint/2010/main" val="234927657"/>
              </p:ext>
            </p:extLst>
          </p:nvPr>
        </p:nvGraphicFramePr>
        <p:xfrm>
          <a:off x="168708" y="1829230"/>
          <a:ext cx="6476453" cy="4963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3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140" y="4279704"/>
            <a:ext cx="1041357" cy="86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54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0" y="6260926"/>
            <a:ext cx="6840538" cy="579612"/>
          </a:xfrm>
          <a:prstGeom prst="rect">
            <a:avLst/>
          </a:prstGeom>
          <a:solidFill>
            <a:srgbClr val="74B1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53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0"/>
            <a:ext cx="6840538" cy="1184856"/>
          </a:xfrm>
          <a:prstGeom prst="rect">
            <a:avLst/>
          </a:prstGeom>
          <a:solidFill>
            <a:srgbClr val="0081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53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109387" y="175513"/>
            <a:ext cx="46217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900" panose="02000000000000000000" pitchFamily="50" charset="0"/>
                <a:ea typeface="+mn-ea"/>
                <a:cs typeface="+mn-cs"/>
              </a:rPr>
              <a:t>Imagen de la bancada </a:t>
            </a:r>
            <a:r>
              <a:rPr lang="es-ES" sz="2400" b="1" dirty="0" smtClean="0">
                <a:solidFill>
                  <a:prstClr val="white"/>
                </a:solidFill>
                <a:latin typeface="Museo Sans 900" panose="02000000000000000000" pitchFamily="50" charset="0"/>
              </a:rPr>
              <a:t>de PPK</a:t>
            </a: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900" panose="02000000000000000000" pitchFamily="50" charset="0"/>
                <a:ea typeface="+mn-ea"/>
                <a:cs typeface="+mn-cs"/>
              </a:rPr>
              <a:t> </a:t>
            </a:r>
          </a:p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900" panose="02000000000000000000" pitchFamily="50" charset="0"/>
                <a:ea typeface="+mn-ea"/>
                <a:cs typeface="+mn-cs"/>
              </a:rPr>
              <a:t>en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900" panose="02000000000000000000" pitchFamily="50" charset="0"/>
                <a:ea typeface="+mn-ea"/>
                <a:cs typeface="+mn-cs"/>
              </a:rPr>
              <a:t>el Congreso</a:t>
            </a:r>
          </a:p>
        </p:txBody>
      </p:sp>
      <p:sp>
        <p:nvSpPr>
          <p:cNvPr id="11" name="Encuesta de opinión urbano rural realizada por GfK, del 20 al 23 de mayo del 2017 a 1,220 personas mayores de 18 años residentes de los 17 departamentos del país. Margen de error: +/- 2.8%"/>
          <p:cNvSpPr/>
          <p:nvPr/>
        </p:nvSpPr>
        <p:spPr>
          <a:xfrm>
            <a:off x="195377" y="6333583"/>
            <a:ext cx="6449784" cy="39465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781" tIns="27781" rIns="27781" bIns="27781" anchor="ctr">
            <a:spAutoFit/>
          </a:bodyPr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Encuesta de opinión urbano rural realizada </a:t>
            </a:r>
            <a:r>
              <a:rPr kumimoji="0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por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IEP</a:t>
            </a:r>
            <a:r>
              <a:rPr kumimoji="0" lang="es-E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, del 19 al 23 de enero del 2019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a 1,260 </a:t>
            </a: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personas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</a:t>
            </a:r>
            <a:r>
              <a:rPr kumimoji="0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mayores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de 18 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años.</a:t>
            </a:r>
            <a:r>
              <a:rPr kumimoji="0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</a:t>
            </a:r>
            <a:r>
              <a:rPr kumimoji="0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Margen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de error: +/- 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2.8 </a:t>
            </a:r>
            <a:r>
              <a:rPr kumimoji="0" lang="es-PE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pts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seo Sans 100" panose="02000000000000000000" pitchFamily="50" charset="0"/>
              <a:ea typeface="+mn-ea"/>
              <a:cs typeface="+mn-cs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5397792"/>
            <a:ext cx="1849438" cy="839796"/>
          </a:xfrm>
          <a:prstGeom prst="rect">
            <a:avLst/>
          </a:prstGeom>
        </p:spPr>
      </p:pic>
      <p:sp>
        <p:nvSpPr>
          <p:cNvPr id="17" name="APROBACIÓN DE FERNANDO ZAVALA, PRESIDENTE DEL CONSEJO DE MINISTROS"/>
          <p:cNvSpPr/>
          <p:nvPr/>
        </p:nvSpPr>
        <p:spPr>
          <a:xfrm>
            <a:off x="-3" y="1328650"/>
            <a:ext cx="6840537" cy="523220"/>
          </a:xfrm>
          <a:prstGeom prst="rect">
            <a:avLst/>
          </a:prstGeom>
          <a:noFill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¿Qué caracteriza a la bancada de Peruanos</a:t>
            </a:r>
            <a:r>
              <a:rPr kumimoji="0" lang="es-E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</a:t>
            </a:r>
            <a:r>
              <a:rPr kumimoji="0" lang="es-E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por el </a:t>
            </a:r>
            <a:r>
              <a:rPr kumimoji="0" lang="es-ES" sz="1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Kambio</a:t>
            </a:r>
            <a:r>
              <a:rPr kumimoji="0" lang="es-E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</a:t>
            </a: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(bancada de PPK)? 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300" panose="02000000000000000000" pitchFamily="50" charset="0"/>
                <a:ea typeface="+mn-ea"/>
                <a:cs typeface="+mn-cs"/>
              </a:rPr>
              <a:t>(Respuesta múltiple)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seo Sans 100" panose="02000000000000000000" pitchFamily="50" charset="0"/>
              <a:ea typeface="+mn-ea"/>
              <a:cs typeface="+mn-cs"/>
            </a:endParaRPr>
          </a:p>
        </p:txBody>
      </p:sp>
      <p:sp>
        <p:nvSpPr>
          <p:cNvPr id="61" name="Rectángulo 60"/>
          <p:cNvSpPr/>
          <p:nvPr/>
        </p:nvSpPr>
        <p:spPr>
          <a:xfrm>
            <a:off x="3946" y="6030094"/>
            <a:ext cx="221406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781721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Tahoma" pitchFamily="34" charset="0"/>
              </a:rPr>
              <a:t>* Datos GfK/ Elaboración La República</a:t>
            </a:r>
          </a:p>
        </p:txBody>
      </p:sp>
      <p:graphicFrame>
        <p:nvGraphicFramePr>
          <p:cNvPr id="23" name="Gráfico 22"/>
          <p:cNvGraphicFramePr/>
          <p:nvPr>
            <p:extLst>
              <p:ext uri="{D42A27DB-BD31-4B8C-83A1-F6EECF244321}">
                <p14:modId xmlns:p14="http://schemas.microsoft.com/office/powerpoint/2010/main" val="1923110541"/>
              </p:ext>
            </p:extLst>
          </p:nvPr>
        </p:nvGraphicFramePr>
        <p:xfrm>
          <a:off x="168708" y="1829230"/>
          <a:ext cx="6476453" cy="4963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4" name="Picture 18" descr="http://www.eleccionesenperu.com/img/partidos-politicos/logo-simbolo-PERUANOS-POR-EL-KAMBI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769" y="4183959"/>
            <a:ext cx="1318099" cy="10984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44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0" y="6260926"/>
            <a:ext cx="6840538" cy="579612"/>
          </a:xfrm>
          <a:prstGeom prst="rect">
            <a:avLst/>
          </a:prstGeom>
          <a:solidFill>
            <a:srgbClr val="74B1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53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0"/>
            <a:ext cx="6840538" cy="1184856"/>
          </a:xfrm>
          <a:prstGeom prst="rect">
            <a:avLst/>
          </a:prstGeom>
          <a:solidFill>
            <a:srgbClr val="0081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53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98032" y="175513"/>
            <a:ext cx="56444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900" panose="02000000000000000000" pitchFamily="50" charset="0"/>
                <a:ea typeface="+mn-ea"/>
                <a:cs typeface="+mn-cs"/>
              </a:rPr>
              <a:t>Imagen de la bancada </a:t>
            </a: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900" panose="02000000000000000000" pitchFamily="50" charset="0"/>
                <a:ea typeface="+mn-ea"/>
                <a:cs typeface="+mn-cs"/>
              </a:rPr>
              <a:t>de la</a:t>
            </a:r>
            <a:r>
              <a:rPr kumimoji="0" lang="es-ES" sz="2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900" panose="02000000000000000000" pitchFamily="50" charset="0"/>
                <a:ea typeface="+mn-ea"/>
                <a:cs typeface="+mn-cs"/>
              </a:rPr>
              <a:t> Bancada </a:t>
            </a:r>
          </a:p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900" panose="02000000000000000000" pitchFamily="50" charset="0"/>
                <a:ea typeface="+mn-ea"/>
                <a:cs typeface="+mn-cs"/>
              </a:rPr>
              <a:t>Liberal </a:t>
            </a: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900" panose="02000000000000000000" pitchFamily="50" charset="0"/>
                <a:ea typeface="+mn-ea"/>
                <a:cs typeface="+mn-cs"/>
              </a:rPr>
              <a:t>en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900" panose="02000000000000000000" pitchFamily="50" charset="0"/>
                <a:ea typeface="+mn-ea"/>
                <a:cs typeface="+mn-cs"/>
              </a:rPr>
              <a:t>el Congreso</a:t>
            </a:r>
          </a:p>
        </p:txBody>
      </p:sp>
      <p:sp>
        <p:nvSpPr>
          <p:cNvPr id="11" name="Encuesta de opinión urbano rural realizada por GfK, del 20 al 23 de mayo del 2017 a 1,220 personas mayores de 18 años residentes de los 17 departamentos del país. Margen de error: +/- 2.8%"/>
          <p:cNvSpPr/>
          <p:nvPr/>
        </p:nvSpPr>
        <p:spPr>
          <a:xfrm>
            <a:off x="195377" y="6333583"/>
            <a:ext cx="6449784" cy="39465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781" tIns="27781" rIns="27781" bIns="27781" anchor="ctr">
            <a:spAutoFit/>
          </a:bodyPr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Encuesta de opinión urbano rural realizada </a:t>
            </a:r>
            <a:r>
              <a:rPr kumimoji="0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por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IEP</a:t>
            </a:r>
            <a:r>
              <a:rPr kumimoji="0" lang="es-E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, del 19 al 23 de enero del 2019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a 1,260 </a:t>
            </a: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personas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</a:t>
            </a:r>
            <a:r>
              <a:rPr kumimoji="0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mayores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de 18 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años.</a:t>
            </a:r>
            <a:r>
              <a:rPr kumimoji="0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</a:t>
            </a:r>
            <a:r>
              <a:rPr kumimoji="0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Margen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de error: +/- 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2.8 </a:t>
            </a:r>
            <a:r>
              <a:rPr kumimoji="0" lang="es-PE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pts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seo Sans 100" panose="02000000000000000000" pitchFamily="50" charset="0"/>
              <a:ea typeface="+mn-ea"/>
              <a:cs typeface="+mn-cs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5397792"/>
            <a:ext cx="1849438" cy="839796"/>
          </a:xfrm>
          <a:prstGeom prst="rect">
            <a:avLst/>
          </a:prstGeom>
        </p:spPr>
      </p:pic>
      <p:sp>
        <p:nvSpPr>
          <p:cNvPr id="17" name="APROBACIÓN DE FERNANDO ZAVALA, PRESIDENTE DEL CONSEJO DE MINISTROS"/>
          <p:cNvSpPr/>
          <p:nvPr/>
        </p:nvSpPr>
        <p:spPr>
          <a:xfrm>
            <a:off x="-3" y="1328650"/>
            <a:ext cx="6840537" cy="523220"/>
          </a:xfrm>
          <a:prstGeom prst="rect">
            <a:avLst/>
          </a:prstGeom>
          <a:noFill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¿Qué caracteriza a la </a:t>
            </a:r>
            <a:r>
              <a:rPr lang="es-ES" sz="1400" dirty="0" smtClean="0">
                <a:solidFill>
                  <a:prstClr val="black"/>
                </a:solidFill>
                <a:latin typeface="Museo Sans 100" panose="02000000000000000000" pitchFamily="50" charset="0"/>
              </a:rPr>
              <a:t>Bancada </a:t>
            </a:r>
            <a:r>
              <a:rPr lang="es-ES" sz="1400" dirty="0">
                <a:solidFill>
                  <a:prstClr val="black"/>
                </a:solidFill>
                <a:latin typeface="Museo Sans 100" panose="02000000000000000000" pitchFamily="50" charset="0"/>
              </a:rPr>
              <a:t>Liberal (bancada que se separó de PPK)? 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300" panose="02000000000000000000" pitchFamily="50" charset="0"/>
                <a:ea typeface="+mn-ea"/>
                <a:cs typeface="+mn-cs"/>
              </a:rPr>
              <a:t>(Respuesta múltiple)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seo Sans 100" panose="02000000000000000000" pitchFamily="50" charset="0"/>
              <a:ea typeface="+mn-ea"/>
              <a:cs typeface="+mn-cs"/>
            </a:endParaRPr>
          </a:p>
        </p:txBody>
      </p:sp>
      <p:graphicFrame>
        <p:nvGraphicFramePr>
          <p:cNvPr id="23" name="Gráfico 22"/>
          <p:cNvGraphicFramePr/>
          <p:nvPr>
            <p:extLst>
              <p:ext uri="{D42A27DB-BD31-4B8C-83A1-F6EECF244321}">
                <p14:modId xmlns:p14="http://schemas.microsoft.com/office/powerpoint/2010/main" val="3167035004"/>
              </p:ext>
            </p:extLst>
          </p:nvPr>
        </p:nvGraphicFramePr>
        <p:xfrm>
          <a:off x="168707" y="1829230"/>
          <a:ext cx="7001350" cy="4963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726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0" y="6260926"/>
            <a:ext cx="6840538" cy="579612"/>
          </a:xfrm>
          <a:prstGeom prst="rect">
            <a:avLst/>
          </a:prstGeom>
          <a:solidFill>
            <a:srgbClr val="74B1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Rectángulo 5"/>
          <p:cNvSpPr/>
          <p:nvPr/>
        </p:nvSpPr>
        <p:spPr>
          <a:xfrm>
            <a:off x="0" y="0"/>
            <a:ext cx="6840538" cy="1184856"/>
          </a:xfrm>
          <a:prstGeom prst="rect">
            <a:avLst/>
          </a:prstGeom>
          <a:solidFill>
            <a:srgbClr val="0081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5397792"/>
            <a:ext cx="1849438" cy="83979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28536" y="370515"/>
            <a:ext cx="6486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400" b="1" dirty="0" smtClean="0">
                <a:solidFill>
                  <a:schemeClr val="bg1"/>
                </a:solidFill>
                <a:latin typeface="Museo Sans 900" panose="02000000000000000000" pitchFamily="50" charset="0"/>
              </a:rPr>
              <a:t>60% aprueba la gestión de Martín Vizcarra</a:t>
            </a:r>
            <a:endParaRPr lang="es-PE" sz="2400" b="1" dirty="0">
              <a:solidFill>
                <a:schemeClr val="bg1"/>
              </a:solidFill>
              <a:latin typeface="Museo Sans 900" panose="02000000000000000000" pitchFamily="50" charset="0"/>
            </a:endParaRPr>
          </a:p>
        </p:txBody>
      </p:sp>
      <p:sp>
        <p:nvSpPr>
          <p:cNvPr id="11" name="Encuesta de opinión urbano rural realizada por GfK, del 20 al 23 de mayo del 2017 a 1,220 personas mayores de 18 años residentes de los 17 departamentos del país. Margen de error: +/- 2.8%"/>
          <p:cNvSpPr/>
          <p:nvPr/>
        </p:nvSpPr>
        <p:spPr>
          <a:xfrm>
            <a:off x="195377" y="6333583"/>
            <a:ext cx="6449784" cy="39465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781" tIns="27781" rIns="27781" bIns="27781" anchor="ctr">
            <a:spAutoFit/>
          </a:bodyPr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pPr algn="ctr"/>
            <a:r>
              <a:rPr dirty="0">
                <a:solidFill>
                  <a:schemeClr val="tx1"/>
                </a:solidFill>
                <a:latin typeface="Museo Sans 100" panose="02000000000000000000" pitchFamily="50" charset="0"/>
              </a:rPr>
              <a:t>Encuesta de opinión urbano rural realizada </a:t>
            </a:r>
            <a:r>
              <a:rPr dirty="0" err="1">
                <a:solidFill>
                  <a:schemeClr val="tx1"/>
                </a:solidFill>
                <a:latin typeface="Museo Sans 100" panose="02000000000000000000" pitchFamily="50" charset="0"/>
              </a:rPr>
              <a:t>por</a:t>
            </a:r>
            <a:r>
              <a:rPr dirty="0">
                <a:solidFill>
                  <a:schemeClr val="tx1"/>
                </a:solidFill>
                <a:latin typeface="Museo Sans 100" panose="02000000000000000000" pitchFamily="50" charset="0"/>
              </a:rPr>
              <a:t> </a:t>
            </a:r>
            <a:r>
              <a:rPr lang="es-PE" dirty="0" smtClean="0">
                <a:solidFill>
                  <a:schemeClr val="tx1"/>
                </a:solidFill>
                <a:latin typeface="Museo Sans 100" panose="02000000000000000000" pitchFamily="50" charset="0"/>
              </a:rPr>
              <a:t>IEP</a:t>
            </a:r>
            <a:r>
              <a:rPr lang="es-ES" dirty="0" smtClean="0">
                <a:solidFill>
                  <a:schemeClr val="tx1"/>
                </a:solidFill>
                <a:latin typeface="Museo Sans 100" panose="02000000000000000000" pitchFamily="50" charset="0"/>
              </a:rPr>
              <a:t>, del 19 al 23 de enero del 2019</a:t>
            </a:r>
            <a:r>
              <a:rPr lang="es-PE" dirty="0" smtClean="0">
                <a:solidFill>
                  <a:schemeClr val="tx1"/>
                </a:solidFill>
                <a:latin typeface="Museo Sans 100" panose="02000000000000000000" pitchFamily="50" charset="0"/>
              </a:rPr>
              <a:t> a 1,260 </a:t>
            </a:r>
            <a:r>
              <a:rPr lang="es-PE" dirty="0">
                <a:solidFill>
                  <a:schemeClr val="tx1"/>
                </a:solidFill>
                <a:latin typeface="Museo Sans 100" panose="02000000000000000000" pitchFamily="50" charset="0"/>
              </a:rPr>
              <a:t>personas</a:t>
            </a:r>
            <a:r>
              <a:rPr dirty="0">
                <a:solidFill>
                  <a:schemeClr val="tx1"/>
                </a:solidFill>
                <a:latin typeface="Museo Sans 100" panose="02000000000000000000" pitchFamily="50" charset="0"/>
              </a:rPr>
              <a:t> </a:t>
            </a:r>
            <a:r>
              <a:rPr dirty="0" err="1">
                <a:solidFill>
                  <a:schemeClr val="tx1"/>
                </a:solidFill>
                <a:latin typeface="Museo Sans 100" panose="02000000000000000000" pitchFamily="50" charset="0"/>
              </a:rPr>
              <a:t>mayores</a:t>
            </a:r>
            <a:r>
              <a:rPr dirty="0">
                <a:solidFill>
                  <a:schemeClr val="tx1"/>
                </a:solidFill>
                <a:latin typeface="Museo Sans 100" panose="02000000000000000000" pitchFamily="50" charset="0"/>
              </a:rPr>
              <a:t> de 18 </a:t>
            </a:r>
            <a:r>
              <a:rPr lang="es-PE" dirty="0" smtClean="0">
                <a:solidFill>
                  <a:schemeClr val="tx1"/>
                </a:solidFill>
                <a:latin typeface="Museo Sans 100" panose="02000000000000000000" pitchFamily="50" charset="0"/>
              </a:rPr>
              <a:t>años.</a:t>
            </a:r>
            <a:r>
              <a:rPr dirty="0" smtClean="0">
                <a:solidFill>
                  <a:schemeClr val="tx1"/>
                </a:solidFill>
                <a:latin typeface="Museo Sans 100" panose="02000000000000000000" pitchFamily="50" charset="0"/>
              </a:rPr>
              <a:t> </a:t>
            </a:r>
            <a:r>
              <a:rPr dirty="0" err="1">
                <a:solidFill>
                  <a:schemeClr val="tx1"/>
                </a:solidFill>
                <a:latin typeface="Museo Sans 100" panose="02000000000000000000" pitchFamily="50" charset="0"/>
              </a:rPr>
              <a:t>Margen</a:t>
            </a:r>
            <a:r>
              <a:rPr dirty="0">
                <a:solidFill>
                  <a:schemeClr val="tx1"/>
                </a:solidFill>
                <a:latin typeface="Museo Sans 100" panose="02000000000000000000" pitchFamily="50" charset="0"/>
              </a:rPr>
              <a:t> de error: +/- </a:t>
            </a:r>
            <a:r>
              <a:rPr lang="es-PE" dirty="0" smtClean="0">
                <a:solidFill>
                  <a:schemeClr val="tx1"/>
                </a:solidFill>
                <a:latin typeface="Museo Sans 100" panose="02000000000000000000" pitchFamily="50" charset="0"/>
              </a:rPr>
              <a:t>2.8 </a:t>
            </a:r>
            <a:r>
              <a:rPr lang="es-PE" dirty="0" err="1" smtClean="0">
                <a:solidFill>
                  <a:schemeClr val="tx1"/>
                </a:solidFill>
                <a:latin typeface="Museo Sans 100" panose="02000000000000000000" pitchFamily="50" charset="0"/>
              </a:rPr>
              <a:t>pts</a:t>
            </a:r>
            <a:endParaRPr dirty="0">
              <a:solidFill>
                <a:schemeClr val="tx1"/>
              </a:solidFill>
              <a:latin typeface="Museo Sans 100" panose="02000000000000000000" pitchFamily="50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0" y="1380847"/>
            <a:ext cx="6840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Museo Sans 100" panose="02000000000000000000" pitchFamily="50" charset="0"/>
              </a:rPr>
              <a:t>¿Usted aprueba o desaprueba la forma como </a:t>
            </a:r>
            <a:r>
              <a:rPr lang="es-ES" sz="1600" dirty="0" smtClean="0">
                <a:latin typeface="Museo Sans 100" panose="02000000000000000000" pitchFamily="50" charset="0"/>
              </a:rPr>
              <a:t>Martín Vizcarra está </a:t>
            </a:r>
            <a:r>
              <a:rPr lang="es-ES" sz="1600" dirty="0">
                <a:latin typeface="Museo Sans 100" panose="02000000000000000000" pitchFamily="50" charset="0"/>
              </a:rPr>
              <a:t>conduciendo su gobierno? </a:t>
            </a:r>
            <a:endParaRPr lang="es-PE" sz="1600" dirty="0">
              <a:latin typeface="Museo Sans 100" panose="02000000000000000000" pitchFamily="50" charset="0"/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-309094" y="5648413"/>
            <a:ext cx="2621988" cy="338554"/>
          </a:xfrm>
          <a:prstGeom prst="roundRect">
            <a:avLst/>
          </a:prstGeom>
          <a:solidFill>
            <a:srgbClr val="0081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CuadroTexto 15"/>
          <p:cNvSpPr txBox="1"/>
          <p:nvPr/>
        </p:nvSpPr>
        <p:spPr>
          <a:xfrm>
            <a:off x="0" y="5648520"/>
            <a:ext cx="23128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 smtClean="0">
                <a:solidFill>
                  <a:schemeClr val="bg1"/>
                </a:solidFill>
                <a:latin typeface="Museo Sans 700" panose="02000000000000000000" pitchFamily="50" charset="0"/>
              </a:rPr>
              <a:t>#</a:t>
            </a:r>
            <a:r>
              <a:rPr lang="es-PE" sz="1600" dirty="0" err="1" smtClean="0">
                <a:solidFill>
                  <a:schemeClr val="bg1"/>
                </a:solidFill>
                <a:latin typeface="Museo Sans 700" panose="02000000000000000000" pitchFamily="50" charset="0"/>
              </a:rPr>
              <a:t>EncuestasIEP</a:t>
            </a:r>
            <a:endParaRPr lang="es-PE" sz="1600" dirty="0">
              <a:solidFill>
                <a:schemeClr val="bg1"/>
              </a:solidFill>
              <a:latin typeface="Museo Sans 700" panose="02000000000000000000" pitchFamily="50" charset="0"/>
            </a:endParaRPr>
          </a:p>
        </p:txBody>
      </p:sp>
      <p:graphicFrame>
        <p:nvGraphicFramePr>
          <p:cNvPr id="14" name="15 Gráfico"/>
          <p:cNvGraphicFramePr/>
          <p:nvPr>
            <p:extLst>
              <p:ext uri="{D42A27DB-BD31-4B8C-83A1-F6EECF244321}">
                <p14:modId xmlns:p14="http://schemas.microsoft.com/office/powerpoint/2010/main" val="1090834284"/>
              </p:ext>
            </p:extLst>
          </p:nvPr>
        </p:nvGraphicFramePr>
        <p:xfrm>
          <a:off x="-940598" y="2548265"/>
          <a:ext cx="5754230" cy="2343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5"/>
          <a:srcRect l="-14051" t="-4229" r="-8873" b="58560"/>
          <a:stretch/>
        </p:blipFill>
        <p:spPr>
          <a:xfrm flipH="1">
            <a:off x="4520433" y="2616098"/>
            <a:ext cx="2131218" cy="2131218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 bwMode="gray">
          <a:xfrm>
            <a:off x="1994225" y="4389925"/>
            <a:ext cx="55143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es-PE" sz="1800" b="1" dirty="0" smtClean="0">
                <a:solidFill>
                  <a:schemeClr val="accent6"/>
                </a:solidFill>
                <a:latin typeface="Corbel" panose="020B0503020204020204" pitchFamily="34" charset="0"/>
                <a:cs typeface="Arial" pitchFamily="34" charset="0"/>
              </a:rPr>
              <a:t>-1 </a:t>
            </a:r>
            <a:r>
              <a:rPr lang="es-PE" sz="1800" b="1" dirty="0" err="1" smtClean="0">
                <a:solidFill>
                  <a:schemeClr val="accent6"/>
                </a:solidFill>
                <a:latin typeface="Corbel" panose="020B0503020204020204" pitchFamily="34" charset="0"/>
                <a:cs typeface="Arial" pitchFamily="34" charset="0"/>
              </a:rPr>
              <a:t>pts</a:t>
            </a:r>
            <a:endParaRPr lang="es-PE" sz="1800" b="1" dirty="0" smtClean="0">
              <a:solidFill>
                <a:schemeClr val="accent6"/>
              </a:solidFill>
              <a:latin typeface="Corbel" panose="020B0503020204020204" pitchFamily="34" charset="0"/>
              <a:cs typeface="Arial" pitchFamily="34" charset="0"/>
            </a:endParaRPr>
          </a:p>
        </p:txBody>
      </p:sp>
      <p:sp>
        <p:nvSpPr>
          <p:cNvPr id="21" name="CuadroTexto 20"/>
          <p:cNvSpPr txBox="1"/>
          <p:nvPr/>
        </p:nvSpPr>
        <p:spPr bwMode="gray">
          <a:xfrm>
            <a:off x="3912573" y="4420702"/>
            <a:ext cx="46807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es-PE" sz="1400" b="1" dirty="0" smtClean="0">
                <a:latin typeface="Corbel" panose="020B0503020204020204" pitchFamily="34" charset="0"/>
                <a:cs typeface="Arial" pitchFamily="34" charset="0"/>
              </a:rPr>
              <a:t>+4 </a:t>
            </a:r>
            <a:r>
              <a:rPr lang="es-PE" sz="1400" b="1" dirty="0" err="1" smtClean="0">
                <a:latin typeface="Corbel" panose="020B0503020204020204" pitchFamily="34" charset="0"/>
                <a:cs typeface="Arial" pitchFamily="34" charset="0"/>
              </a:rPr>
              <a:t>pts</a:t>
            </a:r>
            <a:endParaRPr lang="es-PE" sz="1400" b="1" dirty="0" smtClean="0">
              <a:latin typeface="Corbel" panose="020B0503020204020204" pitchFamily="34" charset="0"/>
              <a:cs typeface="Arial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 bwMode="gray">
          <a:xfrm>
            <a:off x="4071005" y="2858118"/>
            <a:ext cx="54983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es-PE" sz="1800" b="1" dirty="0" smtClean="0">
                <a:solidFill>
                  <a:srgbClr val="0099B9"/>
                </a:solidFill>
                <a:latin typeface="Corbel" panose="020B0503020204020204" pitchFamily="34" charset="0"/>
                <a:cs typeface="Arial" pitchFamily="34" charset="0"/>
              </a:rPr>
              <a:t>-3 </a:t>
            </a:r>
            <a:r>
              <a:rPr lang="es-PE" sz="1800" b="1" dirty="0" err="1" smtClean="0">
                <a:solidFill>
                  <a:srgbClr val="0099B9"/>
                </a:solidFill>
                <a:latin typeface="Corbel" panose="020B0503020204020204" pitchFamily="34" charset="0"/>
                <a:cs typeface="Arial" pitchFamily="34" charset="0"/>
              </a:rPr>
              <a:t>pts</a:t>
            </a:r>
            <a:endParaRPr lang="es-PE" sz="1800" b="1" dirty="0" smtClean="0">
              <a:solidFill>
                <a:srgbClr val="0099B9"/>
              </a:solidFill>
              <a:latin typeface="Corbel" panose="020B0503020204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57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0" y="6260926"/>
            <a:ext cx="6840538" cy="579612"/>
          </a:xfrm>
          <a:prstGeom prst="rect">
            <a:avLst/>
          </a:prstGeom>
          <a:solidFill>
            <a:srgbClr val="74B1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53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0"/>
            <a:ext cx="6840538" cy="1184856"/>
          </a:xfrm>
          <a:prstGeom prst="rect">
            <a:avLst/>
          </a:prstGeom>
          <a:solidFill>
            <a:srgbClr val="0081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53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962039" y="175513"/>
            <a:ext cx="49164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900" panose="02000000000000000000" pitchFamily="50" charset="0"/>
                <a:ea typeface="+mn-ea"/>
                <a:cs typeface="+mn-cs"/>
              </a:rPr>
              <a:t>Imagen de la bancada </a:t>
            </a: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900" panose="02000000000000000000" pitchFamily="50" charset="0"/>
                <a:ea typeface="+mn-ea"/>
                <a:cs typeface="+mn-cs"/>
              </a:rPr>
              <a:t>de Frente</a:t>
            </a:r>
          </a:p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900" panose="02000000000000000000" pitchFamily="50" charset="0"/>
                <a:ea typeface="+mn-ea"/>
                <a:cs typeface="+mn-cs"/>
              </a:rPr>
              <a:t>Amplio</a:t>
            </a:r>
            <a:r>
              <a:rPr kumimoji="0" lang="es-ES" sz="2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900" panose="02000000000000000000" pitchFamily="50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900" panose="02000000000000000000" pitchFamily="50" charset="0"/>
                <a:ea typeface="+mn-ea"/>
                <a:cs typeface="+mn-cs"/>
              </a:rPr>
              <a:t>en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900" panose="02000000000000000000" pitchFamily="50" charset="0"/>
                <a:ea typeface="+mn-ea"/>
                <a:cs typeface="+mn-cs"/>
              </a:rPr>
              <a:t>el Congreso</a:t>
            </a:r>
          </a:p>
        </p:txBody>
      </p:sp>
      <p:sp>
        <p:nvSpPr>
          <p:cNvPr id="11" name="Encuesta de opinión urbano rural realizada por GfK, del 20 al 23 de mayo del 2017 a 1,220 personas mayores de 18 años residentes de los 17 departamentos del país. Margen de error: +/- 2.8%"/>
          <p:cNvSpPr/>
          <p:nvPr/>
        </p:nvSpPr>
        <p:spPr>
          <a:xfrm>
            <a:off x="195377" y="6333583"/>
            <a:ext cx="6449784" cy="39465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781" tIns="27781" rIns="27781" bIns="27781" anchor="ctr">
            <a:spAutoFit/>
          </a:bodyPr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Encuesta de opinión urbano rural realizada </a:t>
            </a:r>
            <a:r>
              <a:rPr kumimoji="0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por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IEP</a:t>
            </a:r>
            <a:r>
              <a:rPr kumimoji="0" lang="es-E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, del 19 al 23 de enero del 2019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a 1,260 </a:t>
            </a: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personas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</a:t>
            </a:r>
            <a:r>
              <a:rPr kumimoji="0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mayores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de 18 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años.</a:t>
            </a:r>
            <a:r>
              <a:rPr kumimoji="0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</a:t>
            </a:r>
            <a:r>
              <a:rPr kumimoji="0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Margen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de error: +/- 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2.8 </a:t>
            </a:r>
            <a:r>
              <a:rPr kumimoji="0" lang="es-PE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pts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seo Sans 100" panose="02000000000000000000" pitchFamily="50" charset="0"/>
              <a:ea typeface="+mn-ea"/>
              <a:cs typeface="+mn-cs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5397792"/>
            <a:ext cx="1849438" cy="839796"/>
          </a:xfrm>
          <a:prstGeom prst="rect">
            <a:avLst/>
          </a:prstGeom>
        </p:spPr>
      </p:pic>
      <p:sp>
        <p:nvSpPr>
          <p:cNvPr id="17" name="APROBACIÓN DE FERNANDO ZAVALA, PRESIDENTE DEL CONSEJO DE MINISTROS"/>
          <p:cNvSpPr/>
          <p:nvPr/>
        </p:nvSpPr>
        <p:spPr>
          <a:xfrm>
            <a:off x="-3" y="1328650"/>
            <a:ext cx="6840537" cy="523220"/>
          </a:xfrm>
          <a:prstGeom prst="rect">
            <a:avLst/>
          </a:prstGeom>
          <a:noFill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¿Qué caracteriza a la bancada de Frente </a:t>
            </a: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Amplio</a:t>
            </a:r>
            <a:r>
              <a:rPr kumimoji="0" lang="es-E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</a:t>
            </a: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(bancada de izquierda)? 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300" panose="02000000000000000000" pitchFamily="50" charset="0"/>
                <a:ea typeface="+mn-ea"/>
                <a:cs typeface="+mn-cs"/>
              </a:rPr>
              <a:t>(Respuesta múltiple)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seo Sans 100" panose="02000000000000000000" pitchFamily="50" charset="0"/>
              <a:ea typeface="+mn-ea"/>
              <a:cs typeface="+mn-cs"/>
            </a:endParaRPr>
          </a:p>
        </p:txBody>
      </p:sp>
      <p:sp>
        <p:nvSpPr>
          <p:cNvPr id="61" name="Rectángulo 60"/>
          <p:cNvSpPr/>
          <p:nvPr/>
        </p:nvSpPr>
        <p:spPr>
          <a:xfrm>
            <a:off x="3946" y="6030094"/>
            <a:ext cx="221406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781721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Tahoma" pitchFamily="34" charset="0"/>
              </a:rPr>
              <a:t>* Datos GfK/ Elaboración La República</a:t>
            </a:r>
          </a:p>
        </p:txBody>
      </p:sp>
      <p:graphicFrame>
        <p:nvGraphicFramePr>
          <p:cNvPr id="23" name="Gráfico 22"/>
          <p:cNvGraphicFramePr/>
          <p:nvPr>
            <p:extLst>
              <p:ext uri="{D42A27DB-BD31-4B8C-83A1-F6EECF244321}">
                <p14:modId xmlns:p14="http://schemas.microsoft.com/office/powerpoint/2010/main" val="2667831406"/>
              </p:ext>
            </p:extLst>
          </p:nvPr>
        </p:nvGraphicFramePr>
        <p:xfrm>
          <a:off x="168708" y="1829230"/>
          <a:ext cx="6476453" cy="4963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7767" y="4190391"/>
            <a:ext cx="936104" cy="100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99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0" y="6260926"/>
            <a:ext cx="6840538" cy="579612"/>
          </a:xfrm>
          <a:prstGeom prst="rect">
            <a:avLst/>
          </a:prstGeom>
          <a:solidFill>
            <a:srgbClr val="74B1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53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0"/>
            <a:ext cx="6840538" cy="1184856"/>
          </a:xfrm>
          <a:prstGeom prst="rect">
            <a:avLst/>
          </a:prstGeom>
          <a:solidFill>
            <a:srgbClr val="0081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53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925044" y="175513"/>
            <a:ext cx="49904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900" panose="02000000000000000000" pitchFamily="50" charset="0"/>
                <a:ea typeface="+mn-ea"/>
                <a:cs typeface="+mn-cs"/>
              </a:rPr>
              <a:t>Imagen de la bancada </a:t>
            </a: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900" panose="02000000000000000000" pitchFamily="50" charset="0"/>
                <a:ea typeface="+mn-ea"/>
                <a:cs typeface="+mn-cs"/>
              </a:rPr>
              <a:t>de Nuevo </a:t>
            </a:r>
          </a:p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900" panose="02000000000000000000" pitchFamily="50" charset="0"/>
                <a:ea typeface="+mn-ea"/>
                <a:cs typeface="+mn-cs"/>
              </a:rPr>
              <a:t>Perú en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900" panose="02000000000000000000" pitchFamily="50" charset="0"/>
                <a:ea typeface="+mn-ea"/>
                <a:cs typeface="+mn-cs"/>
              </a:rPr>
              <a:t>el Congreso</a:t>
            </a:r>
          </a:p>
        </p:txBody>
      </p:sp>
      <p:sp>
        <p:nvSpPr>
          <p:cNvPr id="11" name="Encuesta de opinión urbano rural realizada por GfK, del 20 al 23 de mayo del 2017 a 1,220 personas mayores de 18 años residentes de los 17 departamentos del país. Margen de error: +/- 2.8%"/>
          <p:cNvSpPr/>
          <p:nvPr/>
        </p:nvSpPr>
        <p:spPr>
          <a:xfrm>
            <a:off x="195377" y="6333583"/>
            <a:ext cx="6449784" cy="39465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781" tIns="27781" rIns="27781" bIns="27781" anchor="ctr">
            <a:spAutoFit/>
          </a:bodyPr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Encuesta de opinión urbano rural realizada </a:t>
            </a:r>
            <a:r>
              <a:rPr kumimoji="0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por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IEP</a:t>
            </a:r>
            <a:r>
              <a:rPr kumimoji="0" lang="es-E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, del 19 al 23 de enero del 2019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a 1,260 </a:t>
            </a: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personas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</a:t>
            </a:r>
            <a:r>
              <a:rPr kumimoji="0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mayores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de 18 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años.</a:t>
            </a:r>
            <a:r>
              <a:rPr kumimoji="0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</a:t>
            </a:r>
            <a:r>
              <a:rPr kumimoji="0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Margen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de error: +/- 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2.8 </a:t>
            </a:r>
            <a:r>
              <a:rPr kumimoji="0" lang="es-PE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pts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seo Sans 100" panose="02000000000000000000" pitchFamily="50" charset="0"/>
              <a:ea typeface="+mn-ea"/>
              <a:cs typeface="+mn-cs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5397792"/>
            <a:ext cx="1849438" cy="839796"/>
          </a:xfrm>
          <a:prstGeom prst="rect">
            <a:avLst/>
          </a:prstGeom>
        </p:spPr>
      </p:pic>
      <p:sp>
        <p:nvSpPr>
          <p:cNvPr id="17" name="APROBACIÓN DE FERNANDO ZAVALA, PRESIDENTE DEL CONSEJO DE MINISTROS"/>
          <p:cNvSpPr/>
          <p:nvPr/>
        </p:nvSpPr>
        <p:spPr>
          <a:xfrm>
            <a:off x="-3" y="1328650"/>
            <a:ext cx="6840537" cy="307777"/>
          </a:xfrm>
          <a:prstGeom prst="rect">
            <a:avLst/>
          </a:prstGeom>
          <a:noFill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¿Qué caracteriza a la bancada de Nuevo </a:t>
            </a: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Perú? 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300" panose="02000000000000000000" pitchFamily="50" charset="0"/>
                <a:ea typeface="+mn-ea"/>
                <a:cs typeface="+mn-cs"/>
              </a:rPr>
              <a:t>(Respuesta múltiple)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seo Sans 100" panose="02000000000000000000" pitchFamily="50" charset="0"/>
              <a:ea typeface="+mn-ea"/>
              <a:cs typeface="+mn-cs"/>
            </a:endParaRPr>
          </a:p>
        </p:txBody>
      </p:sp>
      <p:sp>
        <p:nvSpPr>
          <p:cNvPr id="61" name="Rectángulo 60"/>
          <p:cNvSpPr/>
          <p:nvPr/>
        </p:nvSpPr>
        <p:spPr>
          <a:xfrm>
            <a:off x="3946" y="6030094"/>
            <a:ext cx="221406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781721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Tahoma" pitchFamily="34" charset="0"/>
              </a:rPr>
              <a:t>* Datos GfK/ Elaboración La República</a:t>
            </a:r>
          </a:p>
        </p:txBody>
      </p:sp>
      <p:graphicFrame>
        <p:nvGraphicFramePr>
          <p:cNvPr id="23" name="Gráfico 22"/>
          <p:cNvGraphicFramePr/>
          <p:nvPr>
            <p:extLst>
              <p:ext uri="{D42A27DB-BD31-4B8C-83A1-F6EECF244321}">
                <p14:modId xmlns:p14="http://schemas.microsoft.com/office/powerpoint/2010/main" val="1509951754"/>
              </p:ext>
            </p:extLst>
          </p:nvPr>
        </p:nvGraphicFramePr>
        <p:xfrm>
          <a:off x="168708" y="1829230"/>
          <a:ext cx="6476453" cy="4963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" t="2221" r="2444" b="2334"/>
          <a:stretch/>
        </p:blipFill>
        <p:spPr>
          <a:xfrm>
            <a:off x="5446951" y="4207579"/>
            <a:ext cx="937735" cy="93992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07295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0" y="6260926"/>
            <a:ext cx="6840538" cy="579612"/>
          </a:xfrm>
          <a:prstGeom prst="rect">
            <a:avLst/>
          </a:prstGeom>
          <a:solidFill>
            <a:srgbClr val="74B1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53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0"/>
            <a:ext cx="6840538" cy="1184856"/>
          </a:xfrm>
          <a:prstGeom prst="rect">
            <a:avLst/>
          </a:prstGeom>
          <a:solidFill>
            <a:srgbClr val="0081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53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97794" y="175513"/>
            <a:ext cx="50449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900" panose="02000000000000000000" pitchFamily="50" charset="0"/>
                <a:ea typeface="+mn-ea"/>
                <a:cs typeface="+mn-cs"/>
              </a:rPr>
              <a:t>Imagen de la bancada </a:t>
            </a: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900" panose="02000000000000000000" pitchFamily="50" charset="0"/>
                <a:ea typeface="+mn-ea"/>
                <a:cs typeface="+mn-cs"/>
              </a:rPr>
              <a:t>de Acción </a:t>
            </a:r>
          </a:p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900" panose="02000000000000000000" pitchFamily="50" charset="0"/>
                <a:ea typeface="+mn-ea"/>
                <a:cs typeface="+mn-cs"/>
              </a:rPr>
              <a:t>Popular en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900" panose="02000000000000000000" pitchFamily="50" charset="0"/>
                <a:ea typeface="+mn-ea"/>
                <a:cs typeface="+mn-cs"/>
              </a:rPr>
              <a:t>el Congreso</a:t>
            </a:r>
          </a:p>
        </p:txBody>
      </p:sp>
      <p:sp>
        <p:nvSpPr>
          <p:cNvPr id="11" name="Encuesta de opinión urbano rural realizada por GfK, del 20 al 23 de mayo del 2017 a 1,220 personas mayores de 18 años residentes de los 17 departamentos del país. Margen de error: +/- 2.8%"/>
          <p:cNvSpPr/>
          <p:nvPr/>
        </p:nvSpPr>
        <p:spPr>
          <a:xfrm>
            <a:off x="195377" y="6333583"/>
            <a:ext cx="6449784" cy="39465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781" tIns="27781" rIns="27781" bIns="27781" anchor="ctr">
            <a:spAutoFit/>
          </a:bodyPr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Encuesta de opinión urbano rural realizada </a:t>
            </a:r>
            <a:r>
              <a:rPr kumimoji="0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por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IEP</a:t>
            </a:r>
            <a:r>
              <a:rPr kumimoji="0" lang="es-E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, del 19 al 23 de enero del 2019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a 1,260 </a:t>
            </a: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personas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</a:t>
            </a:r>
            <a:r>
              <a:rPr kumimoji="0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mayores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de 18 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años.</a:t>
            </a:r>
            <a:r>
              <a:rPr kumimoji="0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</a:t>
            </a:r>
            <a:r>
              <a:rPr kumimoji="0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Margen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de error: +/- 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2.8 </a:t>
            </a:r>
            <a:r>
              <a:rPr kumimoji="0" lang="es-PE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pts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seo Sans 100" panose="02000000000000000000" pitchFamily="50" charset="0"/>
              <a:ea typeface="+mn-ea"/>
              <a:cs typeface="+mn-cs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5397792"/>
            <a:ext cx="1849438" cy="839796"/>
          </a:xfrm>
          <a:prstGeom prst="rect">
            <a:avLst/>
          </a:prstGeom>
        </p:spPr>
      </p:pic>
      <p:sp>
        <p:nvSpPr>
          <p:cNvPr id="17" name="APROBACIÓN DE FERNANDO ZAVALA, PRESIDENTE DEL CONSEJO DE MINISTROS"/>
          <p:cNvSpPr/>
          <p:nvPr/>
        </p:nvSpPr>
        <p:spPr>
          <a:xfrm>
            <a:off x="-3" y="1328650"/>
            <a:ext cx="6840537" cy="307777"/>
          </a:xfrm>
          <a:prstGeom prst="rect">
            <a:avLst/>
          </a:prstGeom>
          <a:noFill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¿Qué caracteriza a la bancada de Acción </a:t>
            </a: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Popular? 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300" panose="02000000000000000000" pitchFamily="50" charset="0"/>
                <a:ea typeface="+mn-ea"/>
                <a:cs typeface="+mn-cs"/>
              </a:rPr>
              <a:t>(Respuesta múltiple)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seo Sans 100" panose="02000000000000000000" pitchFamily="50" charset="0"/>
              <a:ea typeface="+mn-ea"/>
              <a:cs typeface="+mn-cs"/>
            </a:endParaRPr>
          </a:p>
        </p:txBody>
      </p:sp>
      <p:sp>
        <p:nvSpPr>
          <p:cNvPr id="61" name="Rectángulo 60"/>
          <p:cNvSpPr/>
          <p:nvPr/>
        </p:nvSpPr>
        <p:spPr>
          <a:xfrm>
            <a:off x="3946" y="6030094"/>
            <a:ext cx="221406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781721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Tahoma" pitchFamily="34" charset="0"/>
              </a:rPr>
              <a:t>* Datos GfK/ Elaboración La República</a:t>
            </a:r>
          </a:p>
        </p:txBody>
      </p:sp>
      <p:graphicFrame>
        <p:nvGraphicFramePr>
          <p:cNvPr id="23" name="Gráfico 22"/>
          <p:cNvGraphicFramePr/>
          <p:nvPr>
            <p:extLst>
              <p:ext uri="{D42A27DB-BD31-4B8C-83A1-F6EECF244321}">
                <p14:modId xmlns:p14="http://schemas.microsoft.com/office/powerpoint/2010/main" val="1858290619"/>
              </p:ext>
            </p:extLst>
          </p:nvPr>
        </p:nvGraphicFramePr>
        <p:xfrm>
          <a:off x="168708" y="1829230"/>
          <a:ext cx="6476453" cy="4963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3889" y="4202731"/>
            <a:ext cx="959306" cy="94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50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31 Gráfico"/>
          <p:cNvGraphicFramePr/>
          <p:nvPr>
            <p:extLst>
              <p:ext uri="{D42A27DB-BD31-4B8C-83A1-F6EECF244321}">
                <p14:modId xmlns:p14="http://schemas.microsoft.com/office/powerpoint/2010/main" val="2245760340"/>
              </p:ext>
            </p:extLst>
          </p:nvPr>
        </p:nvGraphicFramePr>
        <p:xfrm>
          <a:off x="2427128" y="1815720"/>
          <a:ext cx="4448085" cy="3845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ángulo 11"/>
          <p:cNvSpPr/>
          <p:nvPr/>
        </p:nvSpPr>
        <p:spPr>
          <a:xfrm>
            <a:off x="0" y="6260926"/>
            <a:ext cx="6840538" cy="579612"/>
          </a:xfrm>
          <a:prstGeom prst="rect">
            <a:avLst/>
          </a:prstGeom>
          <a:solidFill>
            <a:srgbClr val="74B1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53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0"/>
            <a:ext cx="6840538" cy="1184856"/>
          </a:xfrm>
          <a:prstGeom prst="rect">
            <a:avLst/>
          </a:prstGeom>
          <a:solidFill>
            <a:srgbClr val="0081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53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369866" y="175513"/>
            <a:ext cx="41008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pt-BR" sz="2400" b="1" dirty="0">
                <a:solidFill>
                  <a:prstClr val="white"/>
                </a:solidFill>
                <a:latin typeface="Museo Sans 900" panose="02000000000000000000" pitchFamily="50" charset="0"/>
              </a:rPr>
              <a:t>¿Le da pena que </a:t>
            </a:r>
            <a:r>
              <a:rPr lang="pt-BR" sz="2400" b="1" dirty="0" err="1">
                <a:solidFill>
                  <a:prstClr val="white"/>
                </a:solidFill>
                <a:latin typeface="Museo Sans 900" panose="02000000000000000000" pitchFamily="50" charset="0"/>
              </a:rPr>
              <a:t>algún</a:t>
            </a:r>
            <a:r>
              <a:rPr lang="pt-BR" sz="2400" b="1" dirty="0">
                <a:solidFill>
                  <a:prstClr val="white"/>
                </a:solidFill>
                <a:latin typeface="Museo Sans 900" panose="02000000000000000000" pitchFamily="50" charset="0"/>
              </a:rPr>
              <a:t>(os) </a:t>
            </a:r>
            <a:endParaRPr lang="pt-BR" sz="2400" b="1" dirty="0" smtClean="0">
              <a:solidFill>
                <a:prstClr val="white"/>
              </a:solidFill>
              <a:latin typeface="Museo Sans 900" panose="02000000000000000000" pitchFamily="50" charset="0"/>
            </a:endParaRPr>
          </a:p>
          <a:p>
            <a:pPr lvl="0" algn="ctr">
              <a:defRPr/>
            </a:pPr>
            <a:r>
              <a:rPr lang="pt-BR" sz="2400" b="1" dirty="0" err="1" smtClean="0">
                <a:solidFill>
                  <a:prstClr val="white"/>
                </a:solidFill>
                <a:latin typeface="Museo Sans 900" panose="02000000000000000000" pitchFamily="50" charset="0"/>
              </a:rPr>
              <a:t>congresista</a:t>
            </a:r>
            <a:r>
              <a:rPr lang="pt-BR" sz="2400" b="1" dirty="0" smtClean="0">
                <a:solidFill>
                  <a:prstClr val="white"/>
                </a:solidFill>
                <a:latin typeface="Museo Sans 900" panose="02000000000000000000" pitchFamily="50" charset="0"/>
              </a:rPr>
              <a:t>(s</a:t>
            </a:r>
            <a:r>
              <a:rPr lang="pt-BR" sz="2400" b="1" dirty="0">
                <a:solidFill>
                  <a:prstClr val="white"/>
                </a:solidFill>
                <a:latin typeface="Museo Sans 900" panose="02000000000000000000" pitchFamily="50" charset="0"/>
              </a:rPr>
              <a:t>) </a:t>
            </a:r>
            <a:r>
              <a:rPr lang="pt-BR" sz="2400" b="1" dirty="0" smtClean="0">
                <a:solidFill>
                  <a:prstClr val="white"/>
                </a:solidFill>
                <a:latin typeface="Museo Sans 900" panose="02000000000000000000" pitchFamily="50" charset="0"/>
              </a:rPr>
              <a:t>se </a:t>
            </a:r>
            <a:r>
              <a:rPr lang="pt-BR" sz="2400" b="1" dirty="0" err="1">
                <a:solidFill>
                  <a:prstClr val="white"/>
                </a:solidFill>
                <a:latin typeface="Museo Sans 900" panose="02000000000000000000" pitchFamily="50" charset="0"/>
              </a:rPr>
              <a:t>vaya</a:t>
            </a:r>
            <a:r>
              <a:rPr lang="pt-BR" sz="2400" b="1" dirty="0">
                <a:solidFill>
                  <a:prstClr val="white"/>
                </a:solidFill>
                <a:latin typeface="Museo Sans 900" panose="02000000000000000000" pitchFamily="50" charset="0"/>
              </a:rPr>
              <a:t> (n)?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ans 900" panose="02000000000000000000" pitchFamily="50" charset="0"/>
              <a:ea typeface="+mn-ea"/>
              <a:cs typeface="+mn-cs"/>
            </a:endParaRPr>
          </a:p>
        </p:txBody>
      </p:sp>
      <p:sp>
        <p:nvSpPr>
          <p:cNvPr id="11" name="Encuesta de opinión urbano rural realizada por GfK, del 20 al 23 de mayo del 2017 a 1,220 personas mayores de 18 años residentes de los 17 departamentos del país. Margen de error: +/- 2.8%"/>
          <p:cNvSpPr/>
          <p:nvPr/>
        </p:nvSpPr>
        <p:spPr>
          <a:xfrm>
            <a:off x="195377" y="6333583"/>
            <a:ext cx="6449784" cy="39465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781" tIns="27781" rIns="27781" bIns="27781" anchor="ctr">
            <a:spAutoFit/>
          </a:bodyPr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Encuesta de opinión urbano rural realizada </a:t>
            </a:r>
            <a:r>
              <a:rPr kumimoji="0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por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IEP</a:t>
            </a:r>
            <a:r>
              <a:rPr kumimoji="0" lang="es-E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, del 19 al 23 de enero del 2019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a 1,260 </a:t>
            </a: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personas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</a:t>
            </a:r>
            <a:r>
              <a:rPr kumimoji="0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mayores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de 18 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años.</a:t>
            </a:r>
            <a:r>
              <a:rPr kumimoji="0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</a:t>
            </a:r>
            <a:r>
              <a:rPr kumimoji="0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Margen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de error: +/- 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2.8 </a:t>
            </a:r>
            <a:r>
              <a:rPr kumimoji="0" lang="es-PE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pts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seo Sans 100" panose="02000000000000000000" pitchFamily="50" charset="0"/>
              <a:ea typeface="+mn-ea"/>
              <a:cs typeface="+mn-cs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5397792"/>
            <a:ext cx="1849438" cy="839796"/>
          </a:xfrm>
          <a:prstGeom prst="rect">
            <a:avLst/>
          </a:prstGeom>
        </p:spPr>
      </p:pic>
      <p:sp>
        <p:nvSpPr>
          <p:cNvPr id="14" name="Rectángulo redondeado 13"/>
          <p:cNvSpPr/>
          <p:nvPr/>
        </p:nvSpPr>
        <p:spPr>
          <a:xfrm>
            <a:off x="-309094" y="5648413"/>
            <a:ext cx="2621988" cy="338554"/>
          </a:xfrm>
          <a:prstGeom prst="roundRect">
            <a:avLst/>
          </a:prstGeom>
          <a:solidFill>
            <a:srgbClr val="0081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53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0" y="5648520"/>
            <a:ext cx="23128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700" panose="02000000000000000000" pitchFamily="50" charset="0"/>
                <a:ea typeface="+mn-ea"/>
                <a:cs typeface="+mn-cs"/>
              </a:rPr>
              <a:t>#</a:t>
            </a:r>
            <a:r>
              <a:rPr kumimoji="0" lang="es-P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700" panose="02000000000000000000" pitchFamily="50" charset="0"/>
                <a:ea typeface="+mn-ea"/>
                <a:cs typeface="+mn-cs"/>
              </a:rPr>
              <a:t>EncuestasIEP</a:t>
            </a:r>
            <a:endParaRPr kumimoji="0" lang="es-P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ans 700" panose="02000000000000000000" pitchFamily="50" charset="0"/>
              <a:ea typeface="+mn-ea"/>
              <a:cs typeface="+mn-cs"/>
            </a:endParaRPr>
          </a:p>
        </p:txBody>
      </p:sp>
      <p:sp>
        <p:nvSpPr>
          <p:cNvPr id="17" name="APROBACIÓN DE FERNANDO ZAVALA, PRESIDENTE DEL CONSEJO DE MINISTROS"/>
          <p:cNvSpPr/>
          <p:nvPr/>
        </p:nvSpPr>
        <p:spPr>
          <a:xfrm>
            <a:off x="0" y="1320108"/>
            <a:ext cx="6840537" cy="830997"/>
          </a:xfrm>
          <a:prstGeom prst="rect">
            <a:avLst/>
          </a:prstGeom>
          <a:noFill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1600" dirty="0">
                <a:solidFill>
                  <a:prstClr val="black"/>
                </a:solidFill>
                <a:latin typeface="Museo Sans 100" panose="02000000000000000000" pitchFamily="50" charset="0"/>
              </a:rPr>
              <a:t>Ahora que no habrá reelección en el congreso y se dice que el congreso tiene mala imagen pero… ¿Hay algún congresista(s) que a usted le da pena que no pueda(n) volver a postular</a:t>
            </a:r>
            <a:r>
              <a:rPr lang="es-ES" sz="1600" dirty="0" smtClean="0">
                <a:solidFill>
                  <a:prstClr val="black"/>
                </a:solidFill>
                <a:latin typeface="Museo Sans 100" panose="02000000000000000000" pitchFamily="50" charset="0"/>
              </a:rPr>
              <a:t>?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seo Sans 100" panose="02000000000000000000" pitchFamily="50" charset="0"/>
              <a:ea typeface="+mn-ea"/>
              <a:cs typeface="+mn-cs"/>
            </a:endParaRPr>
          </a:p>
        </p:txBody>
      </p:sp>
      <p:graphicFrame>
        <p:nvGraphicFramePr>
          <p:cNvPr id="13" name="6 Gráfico"/>
          <p:cNvGraphicFramePr/>
          <p:nvPr>
            <p:extLst>
              <p:ext uri="{D42A27DB-BD31-4B8C-83A1-F6EECF244321}">
                <p14:modId xmlns:p14="http://schemas.microsoft.com/office/powerpoint/2010/main" val="1685528608"/>
              </p:ext>
            </p:extLst>
          </p:nvPr>
        </p:nvGraphicFramePr>
        <p:xfrm>
          <a:off x="-371821" y="1717161"/>
          <a:ext cx="3056536" cy="380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4" name="Conector recto de flecha 3"/>
          <p:cNvCxnSpPr/>
          <p:nvPr/>
        </p:nvCxnSpPr>
        <p:spPr>
          <a:xfrm>
            <a:off x="2002971" y="2757714"/>
            <a:ext cx="1117600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ángulo 15"/>
          <p:cNvSpPr/>
          <p:nvPr/>
        </p:nvSpPr>
        <p:spPr>
          <a:xfrm>
            <a:off x="3189924" y="2573048"/>
            <a:ext cx="33519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1600" dirty="0">
                <a:latin typeface="Corbel" panose="020B0503020204020204" pitchFamily="34" charset="0"/>
              </a:rPr>
              <a:t>¿Quién(es)? </a:t>
            </a:r>
            <a:r>
              <a:rPr lang="es-419" sz="1600" b="1" dirty="0">
                <a:latin typeface="Corbel" panose="020B0503020204020204" pitchFamily="34" charset="0"/>
              </a:rPr>
              <a:t>RESPUESTA </a:t>
            </a:r>
            <a:r>
              <a:rPr lang="es-PE" sz="1600" b="1" dirty="0">
                <a:latin typeface="Corbel" panose="020B0503020204020204" pitchFamily="34" charset="0"/>
              </a:rPr>
              <a:t>MÚLTIPLE.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174873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31 Gráfico"/>
          <p:cNvGraphicFramePr/>
          <p:nvPr>
            <p:extLst>
              <p:ext uri="{D42A27DB-BD31-4B8C-83A1-F6EECF244321}">
                <p14:modId xmlns:p14="http://schemas.microsoft.com/office/powerpoint/2010/main" val="301033162"/>
              </p:ext>
            </p:extLst>
          </p:nvPr>
        </p:nvGraphicFramePr>
        <p:xfrm>
          <a:off x="0" y="904837"/>
          <a:ext cx="6840538" cy="4818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ángulo 11"/>
          <p:cNvSpPr/>
          <p:nvPr/>
        </p:nvSpPr>
        <p:spPr>
          <a:xfrm>
            <a:off x="0" y="6260926"/>
            <a:ext cx="6840538" cy="579612"/>
          </a:xfrm>
          <a:prstGeom prst="rect">
            <a:avLst/>
          </a:prstGeom>
          <a:solidFill>
            <a:srgbClr val="74B1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Rectángulo 5"/>
          <p:cNvSpPr/>
          <p:nvPr/>
        </p:nvSpPr>
        <p:spPr>
          <a:xfrm>
            <a:off x="0" y="0"/>
            <a:ext cx="6840538" cy="1184856"/>
          </a:xfrm>
          <a:prstGeom prst="rect">
            <a:avLst/>
          </a:prstGeom>
          <a:solidFill>
            <a:srgbClr val="0081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5397792"/>
            <a:ext cx="1849438" cy="83979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399813" y="370515"/>
            <a:ext cx="3943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400" b="1" dirty="0">
                <a:solidFill>
                  <a:schemeClr val="bg1"/>
                </a:solidFill>
                <a:latin typeface="Museo Sans 900" panose="02000000000000000000" pitchFamily="50" charset="0"/>
              </a:rPr>
              <a:t>Aprobación según </a:t>
            </a:r>
            <a:r>
              <a:rPr lang="es-PE" sz="2400" b="1" dirty="0" smtClean="0">
                <a:solidFill>
                  <a:schemeClr val="bg1"/>
                </a:solidFill>
                <a:latin typeface="Museo Sans 900" panose="02000000000000000000" pitchFamily="50" charset="0"/>
              </a:rPr>
              <a:t>zonas</a:t>
            </a:r>
            <a:endParaRPr lang="es-PE" sz="2400" b="1" dirty="0">
              <a:solidFill>
                <a:schemeClr val="bg1"/>
              </a:solidFill>
              <a:latin typeface="Museo Sans 900" panose="02000000000000000000" pitchFamily="50" charset="0"/>
            </a:endParaRPr>
          </a:p>
        </p:txBody>
      </p:sp>
      <p:sp>
        <p:nvSpPr>
          <p:cNvPr id="11" name="Encuesta de opinión urbano rural realizada por GfK, del 20 al 23 de mayo del 2017 a 1,220 personas mayores de 18 años residentes de los 17 departamentos del país. Margen de error: +/- 2.8%"/>
          <p:cNvSpPr/>
          <p:nvPr/>
        </p:nvSpPr>
        <p:spPr>
          <a:xfrm>
            <a:off x="195377" y="6333583"/>
            <a:ext cx="6449784" cy="39465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781" tIns="27781" rIns="27781" bIns="27781" anchor="ctr">
            <a:spAutoFit/>
          </a:bodyPr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pPr algn="ctr"/>
            <a:r>
              <a:rPr dirty="0">
                <a:solidFill>
                  <a:schemeClr val="tx1"/>
                </a:solidFill>
                <a:latin typeface="Museo Sans 100" panose="02000000000000000000" pitchFamily="50" charset="0"/>
              </a:rPr>
              <a:t>Encuesta de opinión urbano rural realizada </a:t>
            </a:r>
            <a:r>
              <a:rPr dirty="0" err="1">
                <a:solidFill>
                  <a:schemeClr val="tx1"/>
                </a:solidFill>
                <a:latin typeface="Museo Sans 100" panose="02000000000000000000" pitchFamily="50" charset="0"/>
              </a:rPr>
              <a:t>por</a:t>
            </a:r>
            <a:r>
              <a:rPr dirty="0">
                <a:solidFill>
                  <a:schemeClr val="tx1"/>
                </a:solidFill>
                <a:latin typeface="Museo Sans 100" panose="02000000000000000000" pitchFamily="50" charset="0"/>
              </a:rPr>
              <a:t> </a:t>
            </a:r>
            <a:r>
              <a:rPr lang="es-PE" dirty="0" smtClean="0">
                <a:solidFill>
                  <a:schemeClr val="tx1"/>
                </a:solidFill>
                <a:latin typeface="Museo Sans 100" panose="02000000000000000000" pitchFamily="50" charset="0"/>
              </a:rPr>
              <a:t>IEP</a:t>
            </a:r>
            <a:r>
              <a:rPr lang="es-ES" dirty="0" smtClean="0">
                <a:solidFill>
                  <a:schemeClr val="tx1"/>
                </a:solidFill>
                <a:latin typeface="Museo Sans 100" panose="02000000000000000000" pitchFamily="50" charset="0"/>
              </a:rPr>
              <a:t>, del 19 al 23 de enero del 2019</a:t>
            </a:r>
            <a:r>
              <a:rPr lang="es-PE" dirty="0" smtClean="0">
                <a:solidFill>
                  <a:schemeClr val="tx1"/>
                </a:solidFill>
                <a:latin typeface="Museo Sans 100" panose="02000000000000000000" pitchFamily="50" charset="0"/>
              </a:rPr>
              <a:t> a 1,260 </a:t>
            </a:r>
            <a:r>
              <a:rPr lang="es-PE" dirty="0">
                <a:solidFill>
                  <a:schemeClr val="tx1"/>
                </a:solidFill>
                <a:latin typeface="Museo Sans 100" panose="02000000000000000000" pitchFamily="50" charset="0"/>
              </a:rPr>
              <a:t>personas</a:t>
            </a:r>
            <a:r>
              <a:rPr dirty="0">
                <a:solidFill>
                  <a:schemeClr val="tx1"/>
                </a:solidFill>
                <a:latin typeface="Museo Sans 100" panose="02000000000000000000" pitchFamily="50" charset="0"/>
              </a:rPr>
              <a:t> </a:t>
            </a:r>
            <a:r>
              <a:rPr dirty="0" err="1">
                <a:solidFill>
                  <a:schemeClr val="tx1"/>
                </a:solidFill>
                <a:latin typeface="Museo Sans 100" panose="02000000000000000000" pitchFamily="50" charset="0"/>
              </a:rPr>
              <a:t>mayores</a:t>
            </a:r>
            <a:r>
              <a:rPr dirty="0">
                <a:solidFill>
                  <a:schemeClr val="tx1"/>
                </a:solidFill>
                <a:latin typeface="Museo Sans 100" panose="02000000000000000000" pitchFamily="50" charset="0"/>
              </a:rPr>
              <a:t> de 18 </a:t>
            </a:r>
            <a:r>
              <a:rPr lang="es-PE" dirty="0" smtClean="0">
                <a:solidFill>
                  <a:schemeClr val="tx1"/>
                </a:solidFill>
                <a:latin typeface="Museo Sans 100" panose="02000000000000000000" pitchFamily="50" charset="0"/>
              </a:rPr>
              <a:t>años.</a:t>
            </a:r>
            <a:r>
              <a:rPr dirty="0" smtClean="0">
                <a:solidFill>
                  <a:schemeClr val="tx1"/>
                </a:solidFill>
                <a:latin typeface="Museo Sans 100" panose="02000000000000000000" pitchFamily="50" charset="0"/>
              </a:rPr>
              <a:t> </a:t>
            </a:r>
            <a:r>
              <a:rPr dirty="0" err="1">
                <a:solidFill>
                  <a:schemeClr val="tx1"/>
                </a:solidFill>
                <a:latin typeface="Museo Sans 100" panose="02000000000000000000" pitchFamily="50" charset="0"/>
              </a:rPr>
              <a:t>Margen</a:t>
            </a:r>
            <a:r>
              <a:rPr dirty="0">
                <a:solidFill>
                  <a:schemeClr val="tx1"/>
                </a:solidFill>
                <a:latin typeface="Museo Sans 100" panose="02000000000000000000" pitchFamily="50" charset="0"/>
              </a:rPr>
              <a:t> de error: +/- </a:t>
            </a:r>
            <a:r>
              <a:rPr lang="es-PE" dirty="0" smtClean="0">
                <a:solidFill>
                  <a:schemeClr val="tx1"/>
                </a:solidFill>
                <a:latin typeface="Museo Sans 100" panose="02000000000000000000" pitchFamily="50" charset="0"/>
              </a:rPr>
              <a:t>2.8 </a:t>
            </a:r>
            <a:r>
              <a:rPr lang="es-PE" dirty="0" err="1" smtClean="0">
                <a:solidFill>
                  <a:schemeClr val="tx1"/>
                </a:solidFill>
                <a:latin typeface="Museo Sans 100" panose="02000000000000000000" pitchFamily="50" charset="0"/>
              </a:rPr>
              <a:t>pts</a:t>
            </a:r>
            <a:endParaRPr dirty="0">
              <a:solidFill>
                <a:schemeClr val="tx1"/>
              </a:solidFill>
              <a:latin typeface="Museo Sans 100" panose="02000000000000000000" pitchFamily="50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0" y="1380847"/>
            <a:ext cx="6840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Museo Sans 100" panose="02000000000000000000" pitchFamily="50" charset="0"/>
              </a:rPr>
              <a:t>¿Usted aprueba o desaprueba la forma como </a:t>
            </a:r>
            <a:r>
              <a:rPr lang="es-ES" sz="1600" dirty="0" smtClean="0">
                <a:latin typeface="Museo Sans 100" panose="02000000000000000000" pitchFamily="50" charset="0"/>
              </a:rPr>
              <a:t>Martín Vizcarra está </a:t>
            </a:r>
            <a:r>
              <a:rPr lang="es-ES" sz="1600" dirty="0">
                <a:latin typeface="Museo Sans 100" panose="02000000000000000000" pitchFamily="50" charset="0"/>
              </a:rPr>
              <a:t>conduciendo su gobierno? </a:t>
            </a:r>
            <a:endParaRPr lang="es-PE" sz="1600" dirty="0">
              <a:latin typeface="Museo Sans 100" panose="02000000000000000000" pitchFamily="50" charset="0"/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-309094" y="5648413"/>
            <a:ext cx="2621988" cy="338554"/>
          </a:xfrm>
          <a:prstGeom prst="roundRect">
            <a:avLst/>
          </a:prstGeom>
          <a:solidFill>
            <a:srgbClr val="0081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CuadroTexto 15"/>
          <p:cNvSpPr txBox="1"/>
          <p:nvPr/>
        </p:nvSpPr>
        <p:spPr>
          <a:xfrm>
            <a:off x="0" y="5648520"/>
            <a:ext cx="23128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 smtClean="0">
                <a:solidFill>
                  <a:schemeClr val="bg1"/>
                </a:solidFill>
                <a:latin typeface="Museo Sans 700" panose="02000000000000000000" pitchFamily="50" charset="0"/>
              </a:rPr>
              <a:t>#</a:t>
            </a:r>
            <a:r>
              <a:rPr lang="es-PE" sz="1600" dirty="0" err="1" smtClean="0">
                <a:solidFill>
                  <a:schemeClr val="bg1"/>
                </a:solidFill>
                <a:latin typeface="Museo Sans 700" panose="02000000000000000000" pitchFamily="50" charset="0"/>
              </a:rPr>
              <a:t>EncuestasIEP</a:t>
            </a:r>
            <a:endParaRPr lang="es-PE" sz="1600" dirty="0">
              <a:solidFill>
                <a:schemeClr val="bg1"/>
              </a:solidFill>
              <a:latin typeface="Museo Sans 700" panose="02000000000000000000" pitchFamily="50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5"/>
          <a:srcRect l="-14051" t="-4229" r="-8873" b="58560"/>
          <a:stretch/>
        </p:blipFill>
        <p:spPr>
          <a:xfrm flipH="1">
            <a:off x="5343328" y="1784472"/>
            <a:ext cx="1227076" cy="1227076"/>
          </a:xfrm>
          <a:prstGeom prst="ellipse">
            <a:avLst/>
          </a:prstGeom>
        </p:spPr>
      </p:pic>
      <p:cxnSp>
        <p:nvCxnSpPr>
          <p:cNvPr id="19" name="Conector recto 18"/>
          <p:cNvCxnSpPr/>
          <p:nvPr/>
        </p:nvCxnSpPr>
        <p:spPr>
          <a:xfrm flipH="1" flipV="1">
            <a:off x="2312650" y="2503713"/>
            <a:ext cx="244" cy="2832017"/>
          </a:xfrm>
          <a:prstGeom prst="line">
            <a:avLst/>
          </a:prstGeom>
          <a:ln w="28575">
            <a:solidFill>
              <a:schemeClr val="accent6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505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0" y="6260926"/>
            <a:ext cx="6840538" cy="579612"/>
          </a:xfrm>
          <a:prstGeom prst="rect">
            <a:avLst/>
          </a:prstGeom>
          <a:solidFill>
            <a:srgbClr val="74B1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53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0"/>
            <a:ext cx="6840538" cy="1184856"/>
          </a:xfrm>
          <a:prstGeom prst="rect">
            <a:avLst/>
          </a:prstGeom>
          <a:solidFill>
            <a:srgbClr val="0081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53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5397792"/>
            <a:ext cx="1849438" cy="83979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58748" y="179868"/>
            <a:ext cx="57230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s-ES" sz="2400" b="1" dirty="0">
                <a:solidFill>
                  <a:prstClr val="white"/>
                </a:solidFill>
                <a:latin typeface="Museo Sans 900" panose="02000000000000000000" pitchFamily="50" charset="0"/>
              </a:rPr>
              <a:t>Principales variaciones con respecto </a:t>
            </a:r>
            <a:endParaRPr lang="es-ES" sz="2400" b="1" dirty="0" smtClean="0">
              <a:solidFill>
                <a:prstClr val="white"/>
              </a:solidFill>
              <a:latin typeface="Museo Sans 900" panose="02000000000000000000" pitchFamily="50" charset="0"/>
            </a:endParaRPr>
          </a:p>
          <a:p>
            <a:pPr lvl="0" algn="ctr"/>
            <a:r>
              <a:rPr lang="es-ES" sz="2400" b="1" dirty="0" smtClean="0">
                <a:solidFill>
                  <a:prstClr val="white"/>
                </a:solidFill>
                <a:latin typeface="Museo Sans 900" panose="02000000000000000000" pitchFamily="50" charset="0"/>
              </a:rPr>
              <a:t>al </a:t>
            </a:r>
            <a:r>
              <a:rPr lang="es-ES" sz="2400" b="1" dirty="0">
                <a:solidFill>
                  <a:prstClr val="white"/>
                </a:solidFill>
                <a:latin typeface="Museo Sans 900" panose="02000000000000000000" pitchFamily="50" charset="0"/>
              </a:rPr>
              <a:t>mes anterior </a:t>
            </a:r>
            <a:endParaRPr kumimoji="0" lang="es-PE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ans 900" panose="02000000000000000000" pitchFamily="50" charset="0"/>
              <a:ea typeface="+mn-ea"/>
              <a:cs typeface="+mn-cs"/>
            </a:endParaRPr>
          </a:p>
        </p:txBody>
      </p:sp>
      <p:sp>
        <p:nvSpPr>
          <p:cNvPr id="11" name="Encuesta de opinión urbano rural realizada por GfK, del 20 al 23 de mayo del 2017 a 1,220 personas mayores de 18 años residentes de los 17 departamentos del país. Margen de error: +/- 2.8%"/>
          <p:cNvSpPr/>
          <p:nvPr/>
        </p:nvSpPr>
        <p:spPr>
          <a:xfrm>
            <a:off x="195377" y="6333583"/>
            <a:ext cx="6449784" cy="39465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781" tIns="27781" rIns="27781" bIns="27781" anchor="ctr">
            <a:spAutoFit/>
          </a:bodyPr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Encuesta de opinión urbano rural realizada </a:t>
            </a:r>
            <a:r>
              <a:rPr kumimoji="0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por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IEP</a:t>
            </a:r>
            <a:r>
              <a:rPr kumimoji="0" lang="es-E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, del 19 al 23 de enero del 2019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a 1,260 </a:t>
            </a: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personas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</a:t>
            </a:r>
            <a:r>
              <a:rPr kumimoji="0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mayores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de 18 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años.</a:t>
            </a:r>
            <a:r>
              <a:rPr kumimoji="0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</a:t>
            </a:r>
            <a:r>
              <a:rPr kumimoji="0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Margen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de error: +/- 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2.8 </a:t>
            </a:r>
            <a:r>
              <a:rPr kumimoji="0" lang="es-PE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pts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seo Sans 100" panose="02000000000000000000" pitchFamily="50" charset="0"/>
              <a:ea typeface="+mn-ea"/>
              <a:cs typeface="+mn-cs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0" y="1270394"/>
            <a:ext cx="68405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</a:rPr>
              <a:t>¿Usted aprueba o desaprueba la forma como </a:t>
            </a:r>
            <a:r>
              <a:rPr kumimoji="0" lang="es-E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</a:rPr>
              <a:t>Martín Vizcarra está </a:t>
            </a: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</a:rPr>
              <a:t>conduciendo su gobierno? </a:t>
            </a:r>
            <a:r>
              <a:rPr kumimoji="0" lang="es-E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700" panose="02000000000000000000" pitchFamily="50" charset="0"/>
              </a:rPr>
              <a:t>(% de</a:t>
            </a:r>
            <a:r>
              <a:rPr kumimoji="0" lang="es-ES" sz="15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700" panose="02000000000000000000" pitchFamily="50" charset="0"/>
              </a:rPr>
              <a:t> aprobación)</a:t>
            </a:r>
            <a:endParaRPr kumimoji="0" lang="es-PE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seo Sans 700" panose="02000000000000000000" pitchFamily="50" charset="0"/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-309094" y="5648413"/>
            <a:ext cx="2621988" cy="338554"/>
          </a:xfrm>
          <a:prstGeom prst="roundRect">
            <a:avLst/>
          </a:prstGeom>
          <a:solidFill>
            <a:srgbClr val="0081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53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0" y="5648520"/>
            <a:ext cx="23128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700" panose="02000000000000000000" pitchFamily="50" charset="0"/>
                <a:ea typeface="+mn-ea"/>
                <a:cs typeface="+mn-cs"/>
              </a:rPr>
              <a:t>#</a:t>
            </a:r>
            <a:r>
              <a:rPr kumimoji="0" lang="es-P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700" panose="02000000000000000000" pitchFamily="50" charset="0"/>
                <a:ea typeface="+mn-ea"/>
                <a:cs typeface="+mn-cs"/>
              </a:rPr>
              <a:t>EncuestasIEP</a:t>
            </a:r>
            <a:endParaRPr kumimoji="0" lang="es-P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ans 700" panose="02000000000000000000" pitchFamily="50" charset="0"/>
              <a:ea typeface="+mn-ea"/>
              <a:cs typeface="+mn-cs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593640"/>
              </p:ext>
            </p:extLst>
          </p:nvPr>
        </p:nvGraphicFramePr>
        <p:xfrm>
          <a:off x="195377" y="1847730"/>
          <a:ext cx="4669023" cy="3667492"/>
        </p:xfrm>
        <a:graphic>
          <a:graphicData uri="http://schemas.openxmlformats.org/drawingml/2006/table">
            <a:tbl>
              <a:tblPr/>
              <a:tblGrid>
                <a:gridCol w="1151553">
                  <a:extLst>
                    <a:ext uri="{9D8B030D-6E8A-4147-A177-3AD203B41FA5}">
                      <a16:colId xmlns:a16="http://schemas.microsoft.com/office/drawing/2014/main" val="4090089277"/>
                    </a:ext>
                  </a:extLst>
                </a:gridCol>
                <a:gridCol w="1172490">
                  <a:extLst>
                    <a:ext uri="{9D8B030D-6E8A-4147-A177-3AD203B41FA5}">
                      <a16:colId xmlns:a16="http://schemas.microsoft.com/office/drawing/2014/main" val="3465908586"/>
                    </a:ext>
                  </a:extLst>
                </a:gridCol>
                <a:gridCol w="1172490">
                  <a:extLst>
                    <a:ext uri="{9D8B030D-6E8A-4147-A177-3AD203B41FA5}">
                      <a16:colId xmlns:a16="http://schemas.microsoft.com/office/drawing/2014/main" val="2944924421"/>
                    </a:ext>
                  </a:extLst>
                </a:gridCol>
                <a:gridCol w="1172490">
                  <a:extLst>
                    <a:ext uri="{9D8B030D-6E8A-4147-A177-3AD203B41FA5}">
                      <a16:colId xmlns:a16="http://schemas.microsoft.com/office/drawing/2014/main" val="3014720973"/>
                    </a:ext>
                  </a:extLst>
                </a:gridCol>
              </a:tblGrid>
              <a:tr h="287342">
                <a:tc>
                  <a:txBody>
                    <a:bodyPr/>
                    <a:lstStyle/>
                    <a:p>
                      <a:pPr algn="l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700" panose="02000000000000000000" pitchFamily="50" charset="0"/>
                        </a:rPr>
                        <a:t>Dic-18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700" panose="02000000000000000000" pitchFamily="50" charset="0"/>
                        </a:rPr>
                        <a:t>Ene-19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700" panose="02000000000000000000" pitchFamily="50" charset="0"/>
                        </a:rPr>
                        <a:t>Diferencia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479808"/>
                  </a:ext>
                </a:extLst>
              </a:tr>
              <a:tr h="287342">
                <a:tc>
                  <a:txBody>
                    <a:bodyPr/>
                    <a:lstStyle/>
                    <a:p>
                      <a:pPr algn="l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Lima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63%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65%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+2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743937"/>
                  </a:ext>
                </a:extLst>
              </a:tr>
              <a:tr h="287342">
                <a:tc>
                  <a:txBody>
                    <a:bodyPr/>
                    <a:lstStyle/>
                    <a:p>
                      <a:pPr algn="l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Norte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56%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53%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014933"/>
                  </a:ext>
                </a:extLst>
              </a:tr>
              <a:tr h="287342">
                <a:tc>
                  <a:txBody>
                    <a:bodyPr/>
                    <a:lstStyle/>
                    <a:p>
                      <a:pPr algn="l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Centro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69%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62%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095046"/>
                  </a:ext>
                </a:extLst>
              </a:tr>
              <a:tr h="287342">
                <a:tc>
                  <a:txBody>
                    <a:bodyPr/>
                    <a:lstStyle/>
                    <a:p>
                      <a:pPr algn="l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Sur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64%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62%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776288"/>
                  </a:ext>
                </a:extLst>
              </a:tr>
              <a:tr h="287342">
                <a:tc>
                  <a:txBody>
                    <a:bodyPr/>
                    <a:lstStyle/>
                    <a:p>
                      <a:pPr algn="l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Oriente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49%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54%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+5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713523"/>
                  </a:ext>
                </a:extLst>
              </a:tr>
              <a:tr h="155873">
                <a:tc>
                  <a:txBody>
                    <a:bodyPr/>
                    <a:lstStyle/>
                    <a:p>
                      <a:pPr algn="l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359041"/>
                  </a:ext>
                </a:extLst>
              </a:tr>
              <a:tr h="287342">
                <a:tc>
                  <a:txBody>
                    <a:bodyPr/>
                    <a:lstStyle/>
                    <a:p>
                      <a:pPr algn="l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18-24 años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61%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55%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728635"/>
                  </a:ext>
                </a:extLst>
              </a:tr>
              <a:tr h="287342">
                <a:tc>
                  <a:txBody>
                    <a:bodyPr/>
                    <a:lstStyle/>
                    <a:p>
                      <a:pPr algn="l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25-39 años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60%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59%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279999"/>
                  </a:ext>
                </a:extLst>
              </a:tr>
              <a:tr h="287342">
                <a:tc>
                  <a:txBody>
                    <a:bodyPr/>
                    <a:lstStyle/>
                    <a:p>
                      <a:pPr algn="l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40 a + años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61%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63%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+2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3258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41538"/>
                  </a:ext>
                </a:extLst>
              </a:tr>
              <a:tr h="287342">
                <a:tc>
                  <a:txBody>
                    <a:bodyPr/>
                    <a:lstStyle/>
                    <a:p>
                      <a:pPr algn="l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Hombre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66%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63%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328476"/>
                  </a:ext>
                </a:extLst>
              </a:tr>
              <a:tr h="287342">
                <a:tc>
                  <a:txBody>
                    <a:bodyPr/>
                    <a:lstStyle/>
                    <a:p>
                      <a:pPr algn="l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Mujer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56%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57%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+1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85988"/>
                  </a:ext>
                </a:extLst>
              </a:tr>
            </a:tbl>
          </a:graphicData>
        </a:graphic>
      </p:graphicFrame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/>
          <a:srcRect l="-14984" t="-1440" r="-11931" b="-466"/>
          <a:stretch/>
        </p:blipFill>
        <p:spPr>
          <a:xfrm flipH="1">
            <a:off x="4991100" y="1993163"/>
            <a:ext cx="1497210" cy="323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89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31 Gráfico"/>
          <p:cNvGraphicFramePr/>
          <p:nvPr>
            <p:extLst>
              <p:ext uri="{D42A27DB-BD31-4B8C-83A1-F6EECF244321}">
                <p14:modId xmlns:p14="http://schemas.microsoft.com/office/powerpoint/2010/main" val="3569173308"/>
              </p:ext>
            </p:extLst>
          </p:nvPr>
        </p:nvGraphicFramePr>
        <p:xfrm>
          <a:off x="0" y="904837"/>
          <a:ext cx="6840538" cy="4818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ángulo 11"/>
          <p:cNvSpPr/>
          <p:nvPr/>
        </p:nvSpPr>
        <p:spPr>
          <a:xfrm>
            <a:off x="0" y="6260926"/>
            <a:ext cx="6840538" cy="579612"/>
          </a:xfrm>
          <a:prstGeom prst="rect">
            <a:avLst/>
          </a:prstGeom>
          <a:solidFill>
            <a:srgbClr val="74B1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53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0"/>
            <a:ext cx="6840538" cy="1184856"/>
          </a:xfrm>
          <a:prstGeom prst="rect">
            <a:avLst/>
          </a:prstGeom>
          <a:solidFill>
            <a:srgbClr val="0081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53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5397792"/>
            <a:ext cx="1849438" cy="83979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33902" y="176929"/>
            <a:ext cx="57727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s-ES" sz="2400" b="1" dirty="0">
                <a:solidFill>
                  <a:prstClr val="white"/>
                </a:solidFill>
                <a:latin typeface="Museo Sans 900" panose="02000000000000000000" pitchFamily="50" charset="0"/>
              </a:rPr>
              <a:t>Comparativo Humala, PPK y Vizcarra </a:t>
            </a:r>
            <a:endParaRPr lang="es-ES" sz="2400" b="1" dirty="0" smtClean="0">
              <a:solidFill>
                <a:prstClr val="white"/>
              </a:solidFill>
              <a:latin typeface="Museo Sans 900" panose="02000000000000000000" pitchFamily="50" charset="0"/>
            </a:endParaRPr>
          </a:p>
          <a:p>
            <a:pPr lvl="0" algn="ctr"/>
            <a:r>
              <a:rPr lang="es-ES" sz="2400" b="1" noProof="0" dirty="0" smtClean="0">
                <a:solidFill>
                  <a:prstClr val="white"/>
                </a:solidFill>
                <a:latin typeface="Museo Sans 900" panose="02000000000000000000" pitchFamily="50" charset="0"/>
              </a:rPr>
              <a:t>Diez meses </a:t>
            </a:r>
            <a:r>
              <a:rPr lang="es-ES" sz="2400" b="1" noProof="0" dirty="0" err="1" smtClean="0">
                <a:solidFill>
                  <a:prstClr val="white"/>
                </a:solidFill>
                <a:latin typeface="Museo Sans 900" panose="02000000000000000000" pitchFamily="50" charset="0"/>
              </a:rPr>
              <a:t>despu</a:t>
            </a:r>
            <a:r>
              <a:rPr lang="es-ES" sz="2400" b="1" dirty="0" err="1" smtClean="0">
                <a:solidFill>
                  <a:prstClr val="white"/>
                </a:solidFill>
                <a:latin typeface="Museo Sans 900" panose="02000000000000000000" pitchFamily="50" charset="0"/>
              </a:rPr>
              <a:t>és</a:t>
            </a:r>
            <a:endParaRPr kumimoji="0" lang="es-PE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ans 900" panose="02000000000000000000" pitchFamily="50" charset="0"/>
              <a:ea typeface="+mn-ea"/>
              <a:cs typeface="+mn-cs"/>
            </a:endParaRPr>
          </a:p>
        </p:txBody>
      </p:sp>
      <p:sp>
        <p:nvSpPr>
          <p:cNvPr id="11" name="Encuesta de opinión urbano rural realizada por GfK, del 20 al 23 de mayo del 2017 a 1,220 personas mayores de 18 años residentes de los 17 departamentos del país. Margen de error: +/- 2.8%"/>
          <p:cNvSpPr/>
          <p:nvPr/>
        </p:nvSpPr>
        <p:spPr>
          <a:xfrm>
            <a:off x="195377" y="6333583"/>
            <a:ext cx="6449784" cy="39465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781" tIns="27781" rIns="27781" bIns="27781" anchor="ctr">
            <a:spAutoFit/>
          </a:bodyPr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Encuesta de opinión urbano rural realizada </a:t>
            </a:r>
            <a:r>
              <a:rPr kumimoji="0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por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IEP</a:t>
            </a:r>
            <a:r>
              <a:rPr kumimoji="0" lang="es-E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, del 19 al 23 de enero del 2019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a 1,260 </a:t>
            </a: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personas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</a:t>
            </a:r>
            <a:r>
              <a:rPr kumimoji="0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mayores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de 18 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años.</a:t>
            </a:r>
            <a:r>
              <a:rPr kumimoji="0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</a:t>
            </a:r>
            <a:r>
              <a:rPr kumimoji="0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Margen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de error: +/- 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2.8 </a:t>
            </a:r>
            <a:r>
              <a:rPr kumimoji="0" lang="es-PE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pts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seo Sans 100" panose="02000000000000000000" pitchFamily="50" charset="0"/>
              <a:ea typeface="+mn-ea"/>
              <a:cs typeface="+mn-cs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0" y="1310424"/>
            <a:ext cx="6840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600" dirty="0">
                <a:solidFill>
                  <a:prstClr val="black"/>
                </a:solidFill>
                <a:latin typeface="Museo Sans 100" panose="02000000000000000000" pitchFamily="50" charset="0"/>
              </a:rPr>
              <a:t>¿Usted aprueba o desaprueba la forma como ………….. está conduciendo su gobierno? </a:t>
            </a:r>
          </a:p>
        </p:txBody>
      </p:sp>
      <p:sp>
        <p:nvSpPr>
          <p:cNvPr id="15" name="Rectángulo redondeado 14"/>
          <p:cNvSpPr/>
          <p:nvPr/>
        </p:nvSpPr>
        <p:spPr>
          <a:xfrm>
            <a:off x="-309094" y="5648413"/>
            <a:ext cx="2621988" cy="338554"/>
          </a:xfrm>
          <a:prstGeom prst="roundRect">
            <a:avLst/>
          </a:prstGeom>
          <a:solidFill>
            <a:srgbClr val="0081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53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0" y="5648520"/>
            <a:ext cx="23128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700" panose="02000000000000000000" pitchFamily="50" charset="0"/>
                <a:ea typeface="+mn-ea"/>
                <a:cs typeface="+mn-cs"/>
              </a:rPr>
              <a:t>#</a:t>
            </a:r>
            <a:r>
              <a:rPr kumimoji="0" lang="es-P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700" panose="02000000000000000000" pitchFamily="50" charset="0"/>
                <a:ea typeface="+mn-ea"/>
                <a:cs typeface="+mn-cs"/>
              </a:rPr>
              <a:t>EncuestasIEP</a:t>
            </a:r>
            <a:endParaRPr kumimoji="0" lang="es-P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ans 700" panose="020000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11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0" y="6260926"/>
            <a:ext cx="6840538" cy="579612"/>
          </a:xfrm>
          <a:prstGeom prst="rect">
            <a:avLst/>
          </a:prstGeom>
          <a:solidFill>
            <a:srgbClr val="74B1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Rectángulo 5"/>
          <p:cNvSpPr/>
          <p:nvPr/>
        </p:nvSpPr>
        <p:spPr>
          <a:xfrm>
            <a:off x="0" y="0"/>
            <a:ext cx="6840538" cy="1184856"/>
          </a:xfrm>
          <a:prstGeom prst="rect">
            <a:avLst/>
          </a:prstGeom>
          <a:solidFill>
            <a:srgbClr val="0081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5397792"/>
            <a:ext cx="1849438" cy="83979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156447" y="176907"/>
            <a:ext cx="45191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  <a:latin typeface="Museo Sans 900" panose="02000000000000000000" pitchFamily="50" charset="0"/>
              </a:rPr>
              <a:t>¿Vizcarra </a:t>
            </a:r>
            <a:r>
              <a:rPr lang="es-ES" sz="2400" b="1" dirty="0">
                <a:solidFill>
                  <a:schemeClr val="bg1"/>
                </a:solidFill>
                <a:latin typeface="Museo Sans 900" panose="02000000000000000000" pitchFamily="50" charset="0"/>
              </a:rPr>
              <a:t>tiene un plan claro </a:t>
            </a:r>
            <a:endParaRPr lang="es-ES" sz="2400" b="1" dirty="0" smtClean="0">
              <a:solidFill>
                <a:schemeClr val="bg1"/>
              </a:solidFill>
              <a:latin typeface="Museo Sans 900" panose="02000000000000000000" pitchFamily="50" charset="0"/>
            </a:endParaRPr>
          </a:p>
          <a:p>
            <a:pPr algn="ctr"/>
            <a:r>
              <a:rPr lang="es-ES" sz="2400" b="1" dirty="0" smtClean="0">
                <a:solidFill>
                  <a:schemeClr val="bg1"/>
                </a:solidFill>
                <a:latin typeface="Museo Sans 900" panose="02000000000000000000" pitchFamily="50" charset="0"/>
              </a:rPr>
              <a:t>para el </a:t>
            </a:r>
            <a:r>
              <a:rPr lang="es-ES" sz="2400" b="1" dirty="0">
                <a:solidFill>
                  <a:schemeClr val="bg1"/>
                </a:solidFill>
                <a:latin typeface="Museo Sans 900" panose="02000000000000000000" pitchFamily="50" charset="0"/>
              </a:rPr>
              <a:t>desarrollo del </a:t>
            </a:r>
            <a:r>
              <a:rPr lang="es-ES" sz="2400" b="1" dirty="0" smtClean="0">
                <a:solidFill>
                  <a:schemeClr val="bg1"/>
                </a:solidFill>
                <a:latin typeface="Museo Sans 900" panose="02000000000000000000" pitchFamily="50" charset="0"/>
              </a:rPr>
              <a:t>país?</a:t>
            </a:r>
            <a:endParaRPr lang="es-PE" sz="2400" b="1" dirty="0">
              <a:solidFill>
                <a:schemeClr val="bg1"/>
              </a:solidFill>
              <a:latin typeface="Museo Sans 900" panose="02000000000000000000" pitchFamily="50" charset="0"/>
            </a:endParaRPr>
          </a:p>
        </p:txBody>
      </p:sp>
      <p:sp>
        <p:nvSpPr>
          <p:cNvPr id="11" name="Encuesta de opinión urbano rural realizada por GfK, del 20 al 23 de mayo del 2017 a 1,220 personas mayores de 18 años residentes de los 17 departamentos del país. Margen de error: +/- 2.8%"/>
          <p:cNvSpPr/>
          <p:nvPr/>
        </p:nvSpPr>
        <p:spPr>
          <a:xfrm>
            <a:off x="195377" y="6333583"/>
            <a:ext cx="6449784" cy="39465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781" tIns="27781" rIns="27781" bIns="27781" anchor="ctr">
            <a:spAutoFit/>
          </a:bodyPr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pPr algn="ctr"/>
            <a:r>
              <a:rPr dirty="0">
                <a:solidFill>
                  <a:schemeClr val="tx1"/>
                </a:solidFill>
                <a:latin typeface="Museo Sans 100" panose="02000000000000000000" pitchFamily="50" charset="0"/>
              </a:rPr>
              <a:t>Encuesta de opinión urbano rural realizada </a:t>
            </a:r>
            <a:r>
              <a:rPr dirty="0" err="1">
                <a:solidFill>
                  <a:schemeClr val="tx1"/>
                </a:solidFill>
                <a:latin typeface="Museo Sans 100" panose="02000000000000000000" pitchFamily="50" charset="0"/>
              </a:rPr>
              <a:t>por</a:t>
            </a:r>
            <a:r>
              <a:rPr dirty="0">
                <a:solidFill>
                  <a:schemeClr val="tx1"/>
                </a:solidFill>
                <a:latin typeface="Museo Sans 100" panose="02000000000000000000" pitchFamily="50" charset="0"/>
              </a:rPr>
              <a:t> </a:t>
            </a:r>
            <a:r>
              <a:rPr lang="es-PE" dirty="0" smtClean="0">
                <a:solidFill>
                  <a:schemeClr val="tx1"/>
                </a:solidFill>
                <a:latin typeface="Museo Sans 100" panose="02000000000000000000" pitchFamily="50" charset="0"/>
              </a:rPr>
              <a:t>IEP</a:t>
            </a:r>
            <a:r>
              <a:rPr lang="es-ES" dirty="0" smtClean="0">
                <a:solidFill>
                  <a:schemeClr val="tx1"/>
                </a:solidFill>
                <a:latin typeface="Museo Sans 100" panose="02000000000000000000" pitchFamily="50" charset="0"/>
              </a:rPr>
              <a:t>, del 19 al 23 de enero del 2019</a:t>
            </a:r>
            <a:r>
              <a:rPr lang="es-PE" dirty="0" smtClean="0">
                <a:solidFill>
                  <a:schemeClr val="tx1"/>
                </a:solidFill>
                <a:latin typeface="Museo Sans 100" panose="02000000000000000000" pitchFamily="50" charset="0"/>
              </a:rPr>
              <a:t> a 1,260 </a:t>
            </a:r>
            <a:r>
              <a:rPr lang="es-PE" dirty="0">
                <a:solidFill>
                  <a:schemeClr val="tx1"/>
                </a:solidFill>
                <a:latin typeface="Museo Sans 100" panose="02000000000000000000" pitchFamily="50" charset="0"/>
              </a:rPr>
              <a:t>personas</a:t>
            </a:r>
            <a:r>
              <a:rPr dirty="0">
                <a:solidFill>
                  <a:schemeClr val="tx1"/>
                </a:solidFill>
                <a:latin typeface="Museo Sans 100" panose="02000000000000000000" pitchFamily="50" charset="0"/>
              </a:rPr>
              <a:t> </a:t>
            </a:r>
            <a:r>
              <a:rPr dirty="0" err="1">
                <a:solidFill>
                  <a:schemeClr val="tx1"/>
                </a:solidFill>
                <a:latin typeface="Museo Sans 100" panose="02000000000000000000" pitchFamily="50" charset="0"/>
              </a:rPr>
              <a:t>mayores</a:t>
            </a:r>
            <a:r>
              <a:rPr dirty="0">
                <a:solidFill>
                  <a:schemeClr val="tx1"/>
                </a:solidFill>
                <a:latin typeface="Museo Sans 100" panose="02000000000000000000" pitchFamily="50" charset="0"/>
              </a:rPr>
              <a:t> de 18 </a:t>
            </a:r>
            <a:r>
              <a:rPr lang="es-PE" dirty="0" smtClean="0">
                <a:solidFill>
                  <a:schemeClr val="tx1"/>
                </a:solidFill>
                <a:latin typeface="Museo Sans 100" panose="02000000000000000000" pitchFamily="50" charset="0"/>
              </a:rPr>
              <a:t>años.</a:t>
            </a:r>
            <a:r>
              <a:rPr dirty="0" smtClean="0">
                <a:solidFill>
                  <a:schemeClr val="tx1"/>
                </a:solidFill>
                <a:latin typeface="Museo Sans 100" panose="02000000000000000000" pitchFamily="50" charset="0"/>
              </a:rPr>
              <a:t> </a:t>
            </a:r>
            <a:r>
              <a:rPr dirty="0" err="1">
                <a:solidFill>
                  <a:schemeClr val="tx1"/>
                </a:solidFill>
                <a:latin typeface="Museo Sans 100" panose="02000000000000000000" pitchFamily="50" charset="0"/>
              </a:rPr>
              <a:t>Margen</a:t>
            </a:r>
            <a:r>
              <a:rPr dirty="0">
                <a:solidFill>
                  <a:schemeClr val="tx1"/>
                </a:solidFill>
                <a:latin typeface="Museo Sans 100" panose="02000000000000000000" pitchFamily="50" charset="0"/>
              </a:rPr>
              <a:t> de error: +/- </a:t>
            </a:r>
            <a:r>
              <a:rPr lang="es-PE" dirty="0" smtClean="0">
                <a:solidFill>
                  <a:schemeClr val="tx1"/>
                </a:solidFill>
                <a:latin typeface="Museo Sans 100" panose="02000000000000000000" pitchFamily="50" charset="0"/>
              </a:rPr>
              <a:t>2.8 </a:t>
            </a:r>
            <a:r>
              <a:rPr lang="es-PE" dirty="0" err="1" smtClean="0">
                <a:solidFill>
                  <a:schemeClr val="tx1"/>
                </a:solidFill>
                <a:latin typeface="Museo Sans 100" panose="02000000000000000000" pitchFamily="50" charset="0"/>
              </a:rPr>
              <a:t>pts</a:t>
            </a:r>
            <a:endParaRPr dirty="0">
              <a:solidFill>
                <a:schemeClr val="tx1"/>
              </a:solidFill>
              <a:latin typeface="Museo Sans 100" panose="02000000000000000000" pitchFamily="50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0" y="1380847"/>
            <a:ext cx="6840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Museo Sans 100" panose="02000000000000000000" pitchFamily="50" charset="0"/>
              </a:rPr>
              <a:t>¿Usted cree que Martín Vizcarra tiene o no tiene un plan claro para el desarrollo del país?</a:t>
            </a:r>
          </a:p>
        </p:txBody>
      </p:sp>
      <p:sp>
        <p:nvSpPr>
          <p:cNvPr id="15" name="Rectángulo redondeado 14"/>
          <p:cNvSpPr/>
          <p:nvPr/>
        </p:nvSpPr>
        <p:spPr>
          <a:xfrm>
            <a:off x="-309094" y="5648413"/>
            <a:ext cx="2621988" cy="338554"/>
          </a:xfrm>
          <a:prstGeom prst="roundRect">
            <a:avLst/>
          </a:prstGeom>
          <a:solidFill>
            <a:srgbClr val="0081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CuadroTexto 15"/>
          <p:cNvSpPr txBox="1"/>
          <p:nvPr/>
        </p:nvSpPr>
        <p:spPr>
          <a:xfrm>
            <a:off x="0" y="5648520"/>
            <a:ext cx="23128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 smtClean="0">
                <a:solidFill>
                  <a:schemeClr val="bg1"/>
                </a:solidFill>
                <a:latin typeface="Museo Sans 700" panose="02000000000000000000" pitchFamily="50" charset="0"/>
              </a:rPr>
              <a:t>#</a:t>
            </a:r>
            <a:r>
              <a:rPr lang="es-PE" sz="1600" dirty="0" err="1" smtClean="0">
                <a:solidFill>
                  <a:schemeClr val="bg1"/>
                </a:solidFill>
                <a:latin typeface="Museo Sans 700" panose="02000000000000000000" pitchFamily="50" charset="0"/>
              </a:rPr>
              <a:t>EncuestasIEP</a:t>
            </a:r>
            <a:endParaRPr lang="es-PE" sz="1600" dirty="0">
              <a:solidFill>
                <a:schemeClr val="bg1"/>
              </a:solidFill>
              <a:latin typeface="Museo Sans 700" panose="02000000000000000000" pitchFamily="50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b="56295"/>
          <a:stretch/>
        </p:blipFill>
        <p:spPr>
          <a:xfrm>
            <a:off x="4820983" y="2995841"/>
            <a:ext cx="1848571" cy="1935120"/>
          </a:xfrm>
          <a:prstGeom prst="rect">
            <a:avLst/>
          </a:prstGeom>
        </p:spPr>
      </p:pic>
      <p:graphicFrame>
        <p:nvGraphicFramePr>
          <p:cNvPr id="19" name="Gráfico 18"/>
          <p:cNvGraphicFramePr/>
          <p:nvPr>
            <p:extLst>
              <p:ext uri="{D42A27DB-BD31-4B8C-83A1-F6EECF244321}">
                <p14:modId xmlns:p14="http://schemas.microsoft.com/office/powerpoint/2010/main" val="2889143192"/>
              </p:ext>
            </p:extLst>
          </p:nvPr>
        </p:nvGraphicFramePr>
        <p:xfrm>
          <a:off x="195377" y="1876781"/>
          <a:ext cx="4560359" cy="3659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378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0" y="6260926"/>
            <a:ext cx="6840538" cy="579612"/>
          </a:xfrm>
          <a:prstGeom prst="rect">
            <a:avLst/>
          </a:prstGeom>
          <a:solidFill>
            <a:srgbClr val="74B1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53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0"/>
            <a:ext cx="6840538" cy="1184856"/>
          </a:xfrm>
          <a:prstGeom prst="rect">
            <a:avLst/>
          </a:prstGeom>
          <a:solidFill>
            <a:srgbClr val="0081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53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5397792"/>
            <a:ext cx="1849438" cy="83979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886034" y="361595"/>
            <a:ext cx="3068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900" panose="02000000000000000000" pitchFamily="50" charset="0"/>
                <a:ea typeface="+mn-ea"/>
                <a:cs typeface="+mn-cs"/>
              </a:rPr>
              <a:t>Imagen de Vizcarra</a:t>
            </a:r>
            <a:endParaRPr kumimoji="0" lang="es-PE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ans 900" panose="02000000000000000000" pitchFamily="50" charset="0"/>
              <a:ea typeface="+mn-ea"/>
              <a:cs typeface="+mn-cs"/>
            </a:endParaRPr>
          </a:p>
        </p:txBody>
      </p:sp>
      <p:sp>
        <p:nvSpPr>
          <p:cNvPr id="11" name="Encuesta de opinión urbano rural realizada por GfK, del 20 al 23 de mayo del 2017 a 1,220 personas mayores de 18 años residentes de los 17 departamentos del país. Margen de error: +/- 2.8%"/>
          <p:cNvSpPr/>
          <p:nvPr/>
        </p:nvSpPr>
        <p:spPr>
          <a:xfrm>
            <a:off x="195377" y="6333583"/>
            <a:ext cx="6449784" cy="39465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781" tIns="27781" rIns="27781" bIns="27781" anchor="ctr">
            <a:spAutoFit/>
          </a:bodyPr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Encuesta de opinión urbano rural realizada </a:t>
            </a:r>
            <a:r>
              <a:rPr kumimoji="0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por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IEP</a:t>
            </a:r>
            <a:r>
              <a:rPr kumimoji="0" lang="es-E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, del 19 al 23 de enero del 2019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a 1,260 </a:t>
            </a: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personas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</a:t>
            </a:r>
            <a:r>
              <a:rPr kumimoji="0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mayores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de 18 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años.</a:t>
            </a:r>
            <a:r>
              <a:rPr kumimoji="0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</a:t>
            </a:r>
            <a:r>
              <a:rPr kumimoji="0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Margen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de error: +/- 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2.8 </a:t>
            </a:r>
            <a:r>
              <a:rPr kumimoji="0" lang="es-PE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pts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seo Sans 100" panose="02000000000000000000" pitchFamily="50" charset="0"/>
              <a:ea typeface="+mn-ea"/>
              <a:cs typeface="+mn-cs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0" y="1380847"/>
            <a:ext cx="6840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600" dirty="0">
                <a:solidFill>
                  <a:prstClr val="black"/>
                </a:solidFill>
                <a:latin typeface="Museo Sans 100" panose="02000000000000000000" pitchFamily="50" charset="0"/>
              </a:rPr>
              <a:t>Si hablamos de algunas características del presidente, Martín Vizcarra, ¿Diría usted que él</a:t>
            </a:r>
            <a:r>
              <a:rPr lang="es-ES" sz="1600" dirty="0" smtClean="0">
                <a:solidFill>
                  <a:prstClr val="black"/>
                </a:solidFill>
                <a:latin typeface="Museo Sans 100" panose="02000000000000000000" pitchFamily="50" charset="0"/>
              </a:rPr>
              <a:t>....? </a:t>
            </a:r>
            <a:r>
              <a:rPr lang="es-ES" sz="1600" dirty="0" smtClean="0">
                <a:solidFill>
                  <a:prstClr val="black"/>
                </a:solidFill>
                <a:latin typeface="Museo Sans 700" panose="02000000000000000000" pitchFamily="50" charset="0"/>
              </a:rPr>
              <a:t>(Pregunta asistida)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seo Sans 700" panose="02000000000000000000" pitchFamily="50" charset="0"/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-309094" y="5648413"/>
            <a:ext cx="2621988" cy="338554"/>
          </a:xfrm>
          <a:prstGeom prst="roundRect">
            <a:avLst/>
          </a:prstGeom>
          <a:solidFill>
            <a:srgbClr val="0081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53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0" y="5648520"/>
            <a:ext cx="23128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700" panose="02000000000000000000" pitchFamily="50" charset="0"/>
                <a:ea typeface="+mn-ea"/>
                <a:cs typeface="+mn-cs"/>
              </a:rPr>
              <a:t>#</a:t>
            </a:r>
            <a:r>
              <a:rPr kumimoji="0" lang="es-P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700" panose="02000000000000000000" pitchFamily="50" charset="0"/>
                <a:ea typeface="+mn-ea"/>
                <a:cs typeface="+mn-cs"/>
              </a:rPr>
              <a:t>EncuestasIEP</a:t>
            </a:r>
            <a:endParaRPr kumimoji="0" lang="es-P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ans 700" panose="02000000000000000000" pitchFamily="50" charset="0"/>
              <a:ea typeface="+mn-ea"/>
              <a:cs typeface="+mn-cs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514222"/>
              </p:ext>
            </p:extLst>
          </p:nvPr>
        </p:nvGraphicFramePr>
        <p:xfrm>
          <a:off x="1374660" y="1965621"/>
          <a:ext cx="5105401" cy="3319876"/>
        </p:xfrm>
        <a:graphic>
          <a:graphicData uri="http://schemas.openxmlformats.org/drawingml/2006/table">
            <a:tbl>
              <a:tblPr/>
              <a:tblGrid>
                <a:gridCol w="2752477">
                  <a:extLst>
                    <a:ext uri="{9D8B030D-6E8A-4147-A177-3AD203B41FA5}">
                      <a16:colId xmlns:a16="http://schemas.microsoft.com/office/drawing/2014/main" val="3977228100"/>
                    </a:ext>
                  </a:extLst>
                </a:gridCol>
                <a:gridCol w="599330">
                  <a:extLst>
                    <a:ext uri="{9D8B030D-6E8A-4147-A177-3AD203B41FA5}">
                      <a16:colId xmlns:a16="http://schemas.microsoft.com/office/drawing/2014/main" val="2719352231"/>
                    </a:ext>
                  </a:extLst>
                </a:gridCol>
                <a:gridCol w="599330">
                  <a:extLst>
                    <a:ext uri="{9D8B030D-6E8A-4147-A177-3AD203B41FA5}">
                      <a16:colId xmlns:a16="http://schemas.microsoft.com/office/drawing/2014/main" val="3774711061"/>
                    </a:ext>
                  </a:extLst>
                </a:gridCol>
                <a:gridCol w="1154264">
                  <a:extLst>
                    <a:ext uri="{9D8B030D-6E8A-4147-A177-3AD203B41FA5}">
                      <a16:colId xmlns:a16="http://schemas.microsoft.com/office/drawing/2014/main" val="4266035341"/>
                    </a:ext>
                  </a:extLst>
                </a:gridCol>
              </a:tblGrid>
              <a:tr h="301807">
                <a:tc>
                  <a:txBody>
                    <a:bodyPr/>
                    <a:lstStyle/>
                    <a:p>
                      <a:pPr algn="l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SÍ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Valor neto**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777236"/>
                  </a:ext>
                </a:extLst>
              </a:tr>
              <a:tr h="301807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Es respetado por los peruanos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67%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+42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0219391"/>
                  </a:ext>
                </a:extLst>
              </a:tr>
              <a:tr h="301807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Es querido por los peruanos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62%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+35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957451"/>
                  </a:ext>
                </a:extLst>
              </a:tr>
              <a:tr h="301807">
                <a:tc>
                  <a:txBody>
                    <a:bodyPr/>
                    <a:lstStyle/>
                    <a:p>
                      <a:pPr algn="l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Genera confianza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62%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+30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5442329"/>
                  </a:ext>
                </a:extLst>
              </a:tr>
              <a:tr h="60361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Se preocupa por el desarrollo </a:t>
                      </a:r>
                      <a:b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</a:br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de las provincias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+21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220163"/>
                  </a:ext>
                </a:extLst>
              </a:tr>
              <a:tr h="301807">
                <a:tc>
                  <a:txBody>
                    <a:bodyPr/>
                    <a:lstStyle/>
                    <a:p>
                      <a:pPr algn="l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922322"/>
                  </a:ext>
                </a:extLst>
              </a:tr>
              <a:tr h="301807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Habla mucho y hace poco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45%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46%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59503"/>
                  </a:ext>
                </a:extLst>
              </a:tr>
              <a:tr h="301807">
                <a:tc>
                  <a:txBody>
                    <a:bodyPr/>
                    <a:lstStyle/>
                    <a:p>
                      <a:pPr algn="l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No trabaja en equipo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49%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009390"/>
                  </a:ext>
                </a:extLst>
              </a:tr>
              <a:tr h="301807">
                <a:tc>
                  <a:txBody>
                    <a:bodyPr/>
                    <a:lstStyle/>
                    <a:p>
                      <a:pPr algn="l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Es autoritario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57%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828872"/>
                  </a:ext>
                </a:extLst>
              </a:tr>
              <a:tr h="301807">
                <a:tc>
                  <a:txBody>
                    <a:bodyPr/>
                    <a:lstStyle/>
                    <a:p>
                      <a:pPr algn="l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Es corrupto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55%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982766"/>
                  </a:ext>
                </a:extLst>
              </a:tr>
            </a:tbl>
          </a:graphicData>
        </a:graphic>
      </p:graphicFrame>
      <p:cxnSp>
        <p:nvCxnSpPr>
          <p:cNvPr id="17" name="Gerade Verbindung 316"/>
          <p:cNvCxnSpPr/>
          <p:nvPr>
            <p:custDataLst>
              <p:tags r:id="rId1"/>
            </p:custDataLst>
          </p:nvPr>
        </p:nvCxnSpPr>
        <p:spPr bwMode="gray">
          <a:xfrm flipH="1">
            <a:off x="375660" y="3845508"/>
            <a:ext cx="5974340" cy="15136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ángulo redondeado 17"/>
          <p:cNvSpPr/>
          <p:nvPr/>
        </p:nvSpPr>
        <p:spPr bwMode="gray">
          <a:xfrm rot="16200000">
            <a:off x="62851" y="2803666"/>
            <a:ext cx="1442359" cy="432941"/>
          </a:xfrm>
          <a:prstGeom prst="round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r>
              <a:rPr lang="es-419" sz="1800" b="1" dirty="0">
                <a:solidFill>
                  <a:schemeClr val="bg1"/>
                </a:solidFill>
                <a:latin typeface="Corbel" panose="020B0503020204020204" pitchFamily="34" charset="0"/>
                <a:cs typeface="Arial" pitchFamily="34" charset="0"/>
              </a:rPr>
              <a:t>Positivos </a:t>
            </a:r>
            <a:endParaRPr lang="es-ES" sz="1800" b="1" dirty="0">
              <a:solidFill>
                <a:schemeClr val="bg1"/>
              </a:solidFill>
              <a:latin typeface="Corbel" panose="020B0503020204020204" pitchFamily="34" charset="0"/>
              <a:cs typeface="Arial" pitchFamily="34" charset="0"/>
            </a:endParaRPr>
          </a:p>
        </p:txBody>
      </p:sp>
      <p:sp>
        <p:nvSpPr>
          <p:cNvPr id="20" name="Rectángulo redondeado 19"/>
          <p:cNvSpPr/>
          <p:nvPr/>
        </p:nvSpPr>
        <p:spPr bwMode="gray">
          <a:xfrm rot="16200000">
            <a:off x="158216" y="4411732"/>
            <a:ext cx="1248827" cy="432941"/>
          </a:xfrm>
          <a:prstGeom prst="round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r>
              <a:rPr lang="es-419" sz="1800" b="1" dirty="0">
                <a:solidFill>
                  <a:schemeClr val="bg1"/>
                </a:solidFill>
                <a:latin typeface="Corbel" panose="020B0503020204020204" pitchFamily="34" charset="0"/>
                <a:cs typeface="Arial" pitchFamily="34" charset="0"/>
              </a:rPr>
              <a:t>Negativos</a:t>
            </a:r>
            <a:endParaRPr lang="es-ES" sz="1800" b="1" dirty="0">
              <a:solidFill>
                <a:schemeClr val="bg1"/>
              </a:solidFill>
              <a:latin typeface="Corbel" panose="020B0503020204020204" pitchFamily="34" charset="0"/>
              <a:cs typeface="Arial" pitchFamily="34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375660" y="5371569"/>
            <a:ext cx="3129383" cy="2405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90000"/>
              </a:lnSpc>
              <a:defRPr/>
            </a:pPr>
            <a:r>
              <a:rPr lang="es-PE" sz="1070" dirty="0">
                <a:solidFill>
                  <a:prstClr val="black">
                    <a:lumMod val="50000"/>
                    <a:lumOff val="50000"/>
                  </a:prstClr>
                </a:solidFill>
                <a:latin typeface="Corbel" panose="020B0503020204020204" pitchFamily="34" charset="0"/>
                <a:cs typeface="Tahoma" pitchFamily="34" charset="0"/>
              </a:rPr>
              <a:t>*</a:t>
            </a:r>
            <a:r>
              <a:rPr lang="es-419" sz="1070" dirty="0">
                <a:solidFill>
                  <a:prstClr val="black">
                    <a:lumMod val="50000"/>
                    <a:lumOff val="50000"/>
                  </a:prstClr>
                </a:solidFill>
                <a:latin typeface="Corbel" panose="020B0503020204020204" pitchFamily="34" charset="0"/>
                <a:cs typeface="Tahoma" pitchFamily="34" charset="0"/>
              </a:rPr>
              <a:t>*Valor neto: diferencia entre positivos y negativos.</a:t>
            </a:r>
          </a:p>
        </p:txBody>
      </p:sp>
    </p:spTree>
    <p:extLst>
      <p:ext uri="{BB962C8B-B14F-4D97-AF65-F5344CB8AC3E}">
        <p14:creationId xmlns:p14="http://schemas.microsoft.com/office/powerpoint/2010/main" val="170896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0" y="6260926"/>
            <a:ext cx="6840538" cy="579612"/>
          </a:xfrm>
          <a:prstGeom prst="rect">
            <a:avLst/>
          </a:prstGeom>
          <a:solidFill>
            <a:srgbClr val="74B1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53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0"/>
            <a:ext cx="6840538" cy="1184856"/>
          </a:xfrm>
          <a:prstGeom prst="rect">
            <a:avLst/>
          </a:prstGeom>
          <a:solidFill>
            <a:srgbClr val="0081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53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5397792"/>
            <a:ext cx="1849438" cy="83979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886034" y="361595"/>
            <a:ext cx="3068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900" panose="02000000000000000000" pitchFamily="50" charset="0"/>
                <a:ea typeface="+mn-ea"/>
                <a:cs typeface="+mn-cs"/>
              </a:rPr>
              <a:t>Imagen de Vizcarra</a:t>
            </a:r>
            <a:endParaRPr kumimoji="0" lang="es-PE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ans 900" panose="02000000000000000000" pitchFamily="50" charset="0"/>
              <a:ea typeface="+mn-ea"/>
              <a:cs typeface="+mn-cs"/>
            </a:endParaRPr>
          </a:p>
        </p:txBody>
      </p:sp>
      <p:sp>
        <p:nvSpPr>
          <p:cNvPr id="11" name="Encuesta de opinión urbano rural realizada por GfK, del 20 al 23 de mayo del 2017 a 1,220 personas mayores de 18 años residentes de los 17 departamentos del país. Margen de error: +/- 2.8%"/>
          <p:cNvSpPr/>
          <p:nvPr/>
        </p:nvSpPr>
        <p:spPr>
          <a:xfrm>
            <a:off x="195377" y="6333583"/>
            <a:ext cx="6449784" cy="39465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781" tIns="27781" rIns="27781" bIns="27781" anchor="ctr">
            <a:spAutoFit/>
          </a:bodyPr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Encuesta de opinión urbano rural realizada </a:t>
            </a:r>
            <a:r>
              <a:rPr kumimoji="0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por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IEP</a:t>
            </a:r>
            <a:r>
              <a:rPr kumimoji="0" lang="es-E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, del 19 al 23 de enero del 2019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a 1,260 </a:t>
            </a: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personas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</a:t>
            </a:r>
            <a:r>
              <a:rPr kumimoji="0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mayores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de 18 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años.</a:t>
            </a:r>
            <a:r>
              <a:rPr kumimoji="0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</a:t>
            </a:r>
            <a:r>
              <a:rPr kumimoji="0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Margen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 de error: +/- 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2.8 </a:t>
            </a:r>
            <a:r>
              <a:rPr kumimoji="0" lang="es-PE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pts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seo Sans 100" panose="02000000000000000000" pitchFamily="50" charset="0"/>
              <a:ea typeface="+mn-ea"/>
              <a:cs typeface="+mn-cs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0" y="1380847"/>
            <a:ext cx="6840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Si hablamos de algunas características del presidente, Martín Vizcarra, ¿Diría usted que él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100" panose="02000000000000000000" pitchFamily="50" charset="0"/>
                <a:ea typeface="+mn-ea"/>
                <a:cs typeface="+mn-cs"/>
              </a:rPr>
              <a:t>....? 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700" panose="02000000000000000000" pitchFamily="50" charset="0"/>
                <a:ea typeface="+mn-ea"/>
                <a:cs typeface="+mn-cs"/>
              </a:rPr>
              <a:t>(% que</a:t>
            </a:r>
            <a:r>
              <a:rPr kumimoji="0" lang="es-ES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700" panose="02000000000000000000" pitchFamily="50" charset="0"/>
                <a:ea typeface="+mn-ea"/>
                <a:cs typeface="+mn-cs"/>
              </a:rPr>
              <a:t> dice que sí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700" panose="02000000000000000000" pitchFamily="50" charset="0"/>
                <a:ea typeface="+mn-ea"/>
                <a:cs typeface="+mn-cs"/>
              </a:rPr>
              <a:t>)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seo Sans 700" panose="02000000000000000000" pitchFamily="50" charset="0"/>
              <a:ea typeface="+mn-ea"/>
              <a:cs typeface="+mn-cs"/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-309094" y="5648413"/>
            <a:ext cx="2621988" cy="338554"/>
          </a:xfrm>
          <a:prstGeom prst="roundRect">
            <a:avLst/>
          </a:prstGeom>
          <a:solidFill>
            <a:srgbClr val="0081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53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0" y="5648520"/>
            <a:ext cx="23128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81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700" panose="02000000000000000000" pitchFamily="50" charset="0"/>
                <a:ea typeface="+mn-ea"/>
                <a:cs typeface="+mn-cs"/>
              </a:rPr>
              <a:t>#</a:t>
            </a:r>
            <a:r>
              <a:rPr kumimoji="0" lang="es-P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700" panose="02000000000000000000" pitchFamily="50" charset="0"/>
                <a:ea typeface="+mn-ea"/>
                <a:cs typeface="+mn-cs"/>
              </a:rPr>
              <a:t>EncuestasIEP</a:t>
            </a:r>
            <a:endParaRPr kumimoji="0" lang="es-P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ans 700" panose="02000000000000000000" pitchFamily="50" charset="0"/>
              <a:ea typeface="+mn-ea"/>
              <a:cs typeface="+mn-cs"/>
            </a:endParaRPr>
          </a:p>
        </p:txBody>
      </p:sp>
      <p:graphicFrame>
        <p:nvGraphicFramePr>
          <p:cNvPr id="14" name="31 Gráfico"/>
          <p:cNvGraphicFramePr/>
          <p:nvPr>
            <p:extLst>
              <p:ext uri="{D42A27DB-BD31-4B8C-83A1-F6EECF244321}">
                <p14:modId xmlns:p14="http://schemas.microsoft.com/office/powerpoint/2010/main" val="3089735921"/>
              </p:ext>
            </p:extLst>
          </p:nvPr>
        </p:nvGraphicFramePr>
        <p:xfrm>
          <a:off x="-101600" y="895917"/>
          <a:ext cx="7016750" cy="4818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7611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14.17323;14.09646;28.34646;28.26968;42.51968;42.44291;56.69291;42.44291;56.69291;42.44291;56.69291;42.44291;56.69291;42.44291;56.69291;"/>
  <p:tag name="VCT-BULLETVISIBILITY" val="G ********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/08/2014 15:21:41"/>
  <p:tag name="VCT-TEMPLATE" val="GfK Group_16-9_redesign.potx"/>
  <p:tag name="VCTMASTER" val="GfK Group"/>
  <p:tag name="VCT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heme/theme1.xml><?xml version="1.0" encoding="utf-8"?>
<a:theme xmlns:a="http://schemas.openxmlformats.org/drawingml/2006/main" name="Tema IEP">
  <a:themeElements>
    <a:clrScheme name="Paleta IE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599B8"/>
      </a:accent1>
      <a:accent2>
        <a:srgbClr val="8DB795"/>
      </a:accent2>
      <a:accent3>
        <a:srgbClr val="CCC4A3"/>
      </a:accent3>
      <a:accent4>
        <a:srgbClr val="8EA9A3"/>
      </a:accent4>
      <a:accent5>
        <a:srgbClr val="2B8041"/>
      </a:accent5>
      <a:accent6>
        <a:srgbClr val="938518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indent="0" algn="ctr">
          <a:spcBef>
            <a:spcPts val="300"/>
          </a:spcBef>
          <a:buFont typeface="Courier New" pitchFamily="49" charset="0"/>
          <a:buNone/>
          <a:defRPr sz="1600"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spAutoFit/>
      </a:bodyPr>
      <a:lstStyle>
        <a:defPPr>
          <a:spcBef>
            <a:spcPts val="300"/>
          </a:spcBef>
          <a:defRPr sz="16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custClrLst>
    <a:custClr name="dark yellow 100%">
      <a:srgbClr val="F0AB00"/>
    </a:custClr>
    <a:custClr name="light yellow 100%">
      <a:srgbClr val="F6D50F"/>
    </a:custClr>
    <a:custClr name="warm grey 100%">
      <a:srgbClr val="8E8581"/>
    </a:custClr>
    <a:custClr name="GfK orange">
      <a:srgbClr val="E55A00"/>
    </a:custClr>
    <a:custClr name="dark blue 100%">
      <a:srgbClr val="264283"/>
    </a:custClr>
    <a:custClr name="light blue 100%">
      <a:srgbClr val="007DC3"/>
    </a:custClr>
    <a:custClr name="dark green 100%">
      <a:srgbClr val="A2AD00"/>
    </a:custClr>
    <a:custClr name="light green 100%">
      <a:srgbClr val="C1BB00"/>
    </a:custClr>
    <a:custClr name="dark red 100%">
      <a:srgbClr val="9B1F23"/>
    </a:custClr>
    <a:custClr name="light red 100%">
      <a:srgbClr val="DC291E"/>
    </a:custClr>
    <a:custClr name="dark yellow 80%">
      <a:srgbClr val="FCC000"/>
    </a:custClr>
    <a:custClr name="light yellow 80%">
      <a:srgbClr val="FFDD44"/>
    </a:custClr>
    <a:custClr name="warm grey 80%">
      <a:srgbClr val="A79D98"/>
    </a:custClr>
    <a:custClr>
      <a:srgbClr val="FFFFFF"/>
    </a:custClr>
    <a:custClr name="dark blue 80%">
      <a:srgbClr val="405B9B"/>
    </a:custClr>
    <a:custClr name="light blue 80%">
      <a:srgbClr val="389DD7"/>
    </a:custClr>
    <a:custClr name="dark green 80%">
      <a:srgbClr val="B4BE46"/>
    </a:custClr>
    <a:custClr name="light green 80%">
      <a:srgbClr val="D7CF42"/>
    </a:custClr>
    <a:custClr name="dark red 80%">
      <a:srgbClr val="C34A3A"/>
    </a:custClr>
    <a:custClr name="light red 80%">
      <a:srgbClr val="E94F35"/>
    </a:custClr>
    <a:custClr name="dark yellow 60%">
      <a:srgbClr val="FED07A"/>
    </a:custClr>
    <a:custClr name="light yellow 60%">
      <a:srgbClr val="FFE67F"/>
    </a:custClr>
    <a:custClr name="warm grey 60%">
      <a:srgbClr val="BCB4B0"/>
    </a:custClr>
    <a:custClr>
      <a:srgbClr val="FFFFFF"/>
    </a:custClr>
    <a:custClr name="dark blue 60%">
      <a:srgbClr val="6E7EB3"/>
    </a:custClr>
    <a:custClr name="light blue 60%">
      <a:srgbClr val="7DB4E2"/>
    </a:custClr>
    <a:custClr name="dark green 60%">
      <a:srgbClr val="C6CE79"/>
    </a:custClr>
    <a:custClr name="light green 60%">
      <a:srgbClr val="E2DA7A"/>
    </a:custClr>
    <a:custClr name="dark red 60%">
      <a:srgbClr val="D27863"/>
    </a:custClr>
    <a:custClr name="light red 60%">
      <a:srgbClr val="F08262"/>
    </a:custClr>
    <a:custClr name="dark yellow 40%">
      <a:srgbClr val="FFE0A9"/>
    </a:custClr>
    <a:custClr name="light yellow 40%">
      <a:srgbClr val="FFEEAF"/>
    </a:custClr>
    <a:custClr name="warm grey 40%">
      <a:srgbClr val="D2CBC9"/>
    </a:custClr>
    <a:custClr>
      <a:srgbClr val="FFFFFF"/>
    </a:custClr>
    <a:custClr name="dark blue 40%">
      <a:srgbClr val="9EA5CD"/>
    </a:custClr>
    <a:custClr name="light blue 40%">
      <a:srgbClr val="ADCDED"/>
    </a:custClr>
    <a:custClr name="dark green 40%">
      <a:srgbClr val="D8DEA8"/>
    </a:custClr>
    <a:custClr name="light green 40%">
      <a:srgbClr val="ECE6AA"/>
    </a:custClr>
    <a:custClr name="dark red 40%">
      <a:srgbClr val="E1A693"/>
    </a:custClr>
    <a:custClr name="light red 40%">
      <a:srgbClr val="F6AF95"/>
    </a:custClr>
  </a:custClrLst>
  <a:extLst>
    <a:ext uri="{05A4C25C-085E-4340-85A3-A5531E510DB2}">
      <thm15:themeFamily xmlns:thm15="http://schemas.microsoft.com/office/thememl/2012/main" name="Tema IEP" id="{B37FC91C-54B1-4A5F-9650-F16FBA7C9EBC}" vid="{2E1A5950-C5F6-4346-A8C9-645B214F1C0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2304</TotalTime>
  <Words>3576</Words>
  <Application>Microsoft Office PowerPoint</Application>
  <PresentationFormat>Personalizado</PresentationFormat>
  <Paragraphs>386</Paragraphs>
  <Slides>33</Slides>
  <Notes>33</Notes>
  <HiddenSlides>0</HiddenSlides>
  <MMClips>0</MMClips>
  <ScaleCrop>false</ScaleCrop>
  <HeadingPairs>
    <vt:vector size="8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5" baseType="lpstr">
      <vt:lpstr>Arial</vt:lpstr>
      <vt:lpstr>Calibri</vt:lpstr>
      <vt:lpstr>Corbel</vt:lpstr>
      <vt:lpstr>Courier New</vt:lpstr>
      <vt:lpstr>Museo Sans 100</vt:lpstr>
      <vt:lpstr>Museo Sans 300</vt:lpstr>
      <vt:lpstr>Museo Sans 700</vt:lpstr>
      <vt:lpstr>Museo Sans 900</vt:lpstr>
      <vt:lpstr>Tahoma</vt:lpstr>
      <vt:lpstr>Wingdings</vt:lpstr>
      <vt:lpstr>Tema IEP</vt:lpstr>
      <vt:lpstr>Diapositiva de think-cell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Andrea Lucia Temoche Salcedo</dc:creator>
  <cp:lastModifiedBy>Andrea Lucia Temoche Salcedo</cp:lastModifiedBy>
  <cp:revision>212</cp:revision>
  <dcterms:created xsi:type="dcterms:W3CDTF">2018-10-24T22:33:51Z</dcterms:created>
  <dcterms:modified xsi:type="dcterms:W3CDTF">2019-01-28T04:59:51Z</dcterms:modified>
</cp:coreProperties>
</file>